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510" r:id="rId3"/>
    <p:sldId id="511" r:id="rId5"/>
    <p:sldId id="517" r:id="rId6"/>
    <p:sldId id="518" r:id="rId7"/>
    <p:sldId id="577" r:id="rId8"/>
    <p:sldId id="520" r:id="rId9"/>
    <p:sldId id="521" r:id="rId10"/>
    <p:sldId id="522" r:id="rId11"/>
    <p:sldId id="579" r:id="rId12"/>
    <p:sldId id="580" r:id="rId13"/>
    <p:sldId id="583" r:id="rId14"/>
    <p:sldId id="584" r:id="rId15"/>
    <p:sldId id="623" r:id="rId16"/>
    <p:sldId id="624" r:id="rId17"/>
    <p:sldId id="526" r:id="rId18"/>
    <p:sldId id="527" r:id="rId19"/>
    <p:sldId id="528" r:id="rId20"/>
    <p:sldId id="536" r:id="rId21"/>
    <p:sldId id="537" r:id="rId22"/>
    <p:sldId id="542" r:id="rId23"/>
    <p:sldId id="546" r:id="rId24"/>
    <p:sldId id="548" r:id="rId25"/>
    <p:sldId id="654" r:id="rId26"/>
    <p:sldId id="656" r:id="rId27"/>
    <p:sldId id="559" r:id="rId28"/>
    <p:sldId id="680" r:id="rId29"/>
    <p:sldId id="669" r:id="rId30"/>
    <p:sldId id="562" r:id="rId31"/>
    <p:sldId id="563" r:id="rId32"/>
    <p:sldId id="687" r:id="rId33"/>
    <p:sldId id="683" r:id="rId34"/>
    <p:sldId id="685" r:id="rId35"/>
  </p:sldIdLst>
  <p:sldSz cx="9144000" cy="5143500" type="screen16x9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wz" initials="z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CC0066"/>
    <a:srgbClr val="0000CC"/>
    <a:srgbClr val="FD9100"/>
    <a:srgbClr val="D78668"/>
    <a:srgbClr val="D88769"/>
    <a:srgbClr val="BED8E2"/>
    <a:srgbClr val="0083B4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973" autoAdjust="0"/>
    <p:restoredTop sz="94843" autoAdjust="0"/>
  </p:normalViewPr>
  <p:slideViewPr>
    <p:cSldViewPr>
      <p:cViewPr>
        <p:scale>
          <a:sx n="80" d="100"/>
          <a:sy n="80" d="100"/>
        </p:scale>
        <p:origin x="-852" y="-246"/>
      </p:cViewPr>
      <p:guideLst>
        <p:guide orient="horz" pos="920"/>
        <p:guide pos="2744"/>
      </p:guideLst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86" d="100"/>
        <a:sy n="186" d="100"/>
      </p:scale>
      <p:origin x="0" y="1728"/>
    </p:cViewPr>
  </p:sorterViewPr>
  <p:notesViewPr>
    <p:cSldViewPr>
      <p:cViewPr varScale="1">
        <p:scale>
          <a:sx n="75" d="100"/>
          <a:sy n="75" d="100"/>
        </p:scale>
        <p:origin x="2938" y="53"/>
      </p:cViewPr>
      <p:guideLst>
        <p:guide orient="horz" pos="2879"/>
        <p:guide pos="19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9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3487F-E28B-4685-864F-54C62DBCF6BF}" type="doc">
      <dgm:prSet loTypeId="process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CCCD32F-EFAF-4198-AAF2-6E5B08698933}">
      <dgm:prSet phldr="0" custT="1"/>
      <dgm:spPr/>
      <dgm:t>
        <a:bodyPr vert="horz" wrap="square"/>
        <a:p>
          <a:pPr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600" smtClean="0"/>
            <a:t>对于</a:t>
          </a:r>
          <a:r>
            <a:rPr lang="zh-CN" sz="1600" b="1" smtClean="0"/>
            <a:t>不同模型的数据集</a:t>
          </a:r>
          <a:r>
            <a:rPr lang="zh-CN" sz="1600" smtClean="0"/>
            <a:t>分别使用</a:t>
          </a:r>
          <a:r>
            <a:rPr lang="en-US" altLang="zh-CN" sz="1600" smtClean="0"/>
            <a:t/>
          </a:r>
          <a:endParaRPr lang="en-US" altLang="zh-CN" sz="1600" smtClean="0"/>
        </a:p>
        <a:p>
          <a:pPr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smtClean="0"/>
            <a:t>扩散映射、</a:t>
          </a:r>
          <a:r>
            <a:rPr lang="en-US" sz="1600" b="1" smtClean="0"/>
            <a:t>PCA</a:t>
          </a:r>
          <a:r>
            <a:rPr lang="zh-CN" sz="1600" b="0" smtClean="0"/>
            <a:t>和</a:t>
          </a:r>
          <a:r>
            <a:rPr lang="en-US" sz="1600" b="1" smtClean="0"/>
            <a:t>KPCA</a:t>
          </a:r>
          <a:r>
            <a:rPr lang="en-US" sz="1600" b="1" smtClean="0"/>
            <a:t/>
          </a:r>
          <a:endParaRPr lang="en-US" sz="1600" b="1" smtClean="0"/>
        </a:p>
        <a:p>
          <a:pPr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600" smtClean="0"/>
            <a:t>进行降维</a:t>
          </a:r>
          <a:r>
            <a:rPr lang="zh-CN" sz="1600"/>
            <a:t/>
          </a:r>
          <a:endParaRPr lang="zh-CN" sz="1600"/>
        </a:p>
      </dgm:t>
    </dgm:pt>
    <dgm:pt modelId="{F1B54F87-10A3-4A86-9EDF-1795D25EA798}" cxnId="{98DF13B0-C83D-4327-95FE-511B6B7FF1E1}" type="parTrans">
      <dgm:prSet/>
      <dgm:spPr/>
      <dgm:t>
        <a:bodyPr/>
        <a:lstStyle/>
        <a:p>
          <a:endParaRPr lang="zh-CN" altLang="en-US"/>
        </a:p>
      </dgm:t>
    </dgm:pt>
    <dgm:pt modelId="{CD3CAA41-20CB-4D89-BC6D-C8F856F06C24}" cxnId="{98DF13B0-C83D-4327-95FE-511B6B7FF1E1}" type="sibTrans">
      <dgm:prSet/>
      <dgm:spPr/>
      <dgm:t>
        <a:bodyPr/>
        <a:lstStyle/>
        <a:p>
          <a:endParaRPr lang="zh-CN" altLang="en-US"/>
        </a:p>
      </dgm:t>
    </dgm:pt>
    <dgm:pt modelId="{A901F431-0BBE-49E0-B7E9-697F33A91152}">
      <dgm:prSet phldr="0" custT="1"/>
      <dgm:spPr/>
      <dgm:t>
        <a:bodyPr vert="horz" wrap="square"/>
        <a:p>
          <a:pPr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600" smtClean="0"/>
            <a:t>对于降维后的数据，使用</a:t>
          </a:r>
          <a:r>
            <a:rPr lang="en-US" sz="1600" smtClean="0"/>
            <a:t>K-Means</a:t>
          </a:r>
          <a:r>
            <a:rPr lang="zh-CN" sz="1600" smtClean="0"/>
            <a:t>算法进行分类；</a:t>
          </a:r>
          <a:r>
            <a:rPr lang="zh-CN" sz="1600"/>
            <a:t/>
          </a:r>
          <a:endParaRPr lang="zh-CN" sz="1600"/>
        </a:p>
      </dgm:t>
    </dgm:pt>
    <dgm:pt modelId="{E06DC499-26DB-4677-8E95-1BB2C61EB387}" cxnId="{EED825E1-15F8-4B96-A7D9-919775C5EEF8}" type="parTrans">
      <dgm:prSet/>
      <dgm:spPr/>
      <dgm:t>
        <a:bodyPr/>
        <a:lstStyle/>
        <a:p>
          <a:endParaRPr lang="zh-CN" altLang="en-US"/>
        </a:p>
      </dgm:t>
    </dgm:pt>
    <dgm:pt modelId="{98D9F093-905B-4DBA-B062-342100D75015}" cxnId="{EED825E1-15F8-4B96-A7D9-919775C5EEF8}" type="sibTrans">
      <dgm:prSet/>
      <dgm:spPr/>
      <dgm:t>
        <a:bodyPr/>
        <a:lstStyle/>
        <a:p>
          <a:endParaRPr lang="zh-CN" altLang="en-US"/>
        </a:p>
      </dgm:t>
    </dgm:pt>
    <dgm:pt modelId="{F5EC5BF7-E22E-4CFD-A310-3FF58432D663}">
      <dgm:prSet phldr="0" custT="1"/>
      <dgm:spPr/>
      <dgm:t>
        <a:bodyPr vert="horz" wrap="square"/>
        <a:p>
          <a:pPr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400" smtClean="0"/>
            <a:t>对于分类后的结果，经过计算得到</a:t>
          </a:r>
          <a:r>
            <a:rPr lang="en-US" altLang="zh-CN" sz="1400" smtClean="0"/>
            <a:t/>
          </a:r>
          <a:endParaRPr lang="en-US" altLang="zh-CN" sz="1400" smtClean="0"/>
        </a:p>
        <a:p>
          <a:pPr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smtClean="0"/>
            <a:t>ch</a:t>
          </a:r>
          <a:r>
            <a:rPr lang="zh-CN" sz="1400" b="1" smtClean="0"/>
            <a:t>指标</a:t>
          </a:r>
          <a:r>
            <a:rPr lang="zh-CN" altLang="en-US" sz="1400" smtClean="0"/>
            <a:t>其</a:t>
          </a:r>
          <a:r>
            <a:rPr lang="zh-CN" sz="1400" smtClean="0"/>
            <a:t>峰值对应的温度</a:t>
          </a:r>
          <a:r>
            <a:rPr lang="en-US" altLang="zh-CN" sz="1400" b="1" smtClean="0"/>
            <a:t/>
          </a:r>
          <a:endParaRPr lang="en-US" altLang="zh-CN" sz="1400" b="1" smtClean="0"/>
        </a:p>
        <a:p>
          <a:pPr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400" smtClean="0"/>
            <a:t>即为预测相变点的结果</a:t>
          </a:r>
          <a:r>
            <a:rPr lang="zh-CN" altLang="en-US" sz="1400" smtClean="0"/>
            <a:t>。</a:t>
          </a:r>
          <a:r>
            <a:rPr lang="zh-CN" sz="1400"/>
            <a:t/>
          </a:r>
          <a:endParaRPr lang="zh-CN" sz="1400"/>
        </a:p>
      </dgm:t>
    </dgm:pt>
    <dgm:pt modelId="{B39FE521-A940-48F2-AC37-5FD2C2B1C8D0}" cxnId="{ED67691C-41C2-43DC-AF2A-1450680E44C0}" type="parTrans">
      <dgm:prSet/>
      <dgm:spPr/>
      <dgm:t>
        <a:bodyPr/>
        <a:lstStyle/>
        <a:p>
          <a:endParaRPr lang="zh-CN" altLang="en-US"/>
        </a:p>
      </dgm:t>
    </dgm:pt>
    <dgm:pt modelId="{5A036CA0-C234-4181-929E-F31C3D8276F2}" cxnId="{ED67691C-41C2-43DC-AF2A-1450680E44C0}" type="sibTrans">
      <dgm:prSet/>
      <dgm:spPr/>
      <dgm:t>
        <a:bodyPr/>
        <a:lstStyle/>
        <a:p>
          <a:endParaRPr lang="zh-CN" altLang="en-US"/>
        </a:p>
      </dgm:t>
    </dgm:pt>
    <dgm:pt modelId="{D9070FCD-6115-41A3-975D-313FDC08A27C}" type="pres">
      <dgm:prSet presAssocID="{EC63487F-E28B-4685-864F-54C62DBCF6B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6C4536-A18A-4334-8C87-165A66CCD6A2}" type="pres">
      <dgm:prSet presAssocID="{9CCCD32F-EFAF-4198-AAF2-6E5B08698933}" presName="node" presStyleLbl="node1" presStyleIdx="0" presStyleCnt="3" custScaleX="131151" custScaleY="17248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3CBE54-024A-4CBC-8768-27AF47272A9C}" type="pres">
      <dgm:prSet presAssocID="{CD3CAA41-20CB-4D89-BC6D-C8F856F06C2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4EB6B253-D9B9-4E32-98FF-C04FB2DC302A}" type="pres">
      <dgm:prSet presAssocID="{CD3CAA41-20CB-4D89-BC6D-C8F856F06C24}" presName="connectorText" presStyleCnt="0"/>
      <dgm:spPr/>
      <dgm:t>
        <a:bodyPr/>
        <a:lstStyle/>
        <a:p>
          <a:endParaRPr lang="zh-CN" altLang="en-US"/>
        </a:p>
      </dgm:t>
    </dgm:pt>
    <dgm:pt modelId="{DC617248-FFA7-4B01-B670-33A0A9D8F166}" type="pres">
      <dgm:prSet presAssocID="{A901F431-0BBE-49E0-B7E9-697F33A91152}" presName="node" presStyleLbl="node1" presStyleIdx="1" presStyleCnt="3" custScaleX="134732" custScaleY="893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15778C-A554-4D3D-85A8-92D736FFA9DF}" type="pres">
      <dgm:prSet presAssocID="{98D9F093-905B-4DBA-B062-342100D75015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37E952A-A608-4C16-B9F8-96503869D8E8}" type="pres">
      <dgm:prSet presAssocID="{98D9F093-905B-4DBA-B062-342100D75015}" presName="connectorText" presStyleCnt="0"/>
      <dgm:spPr/>
      <dgm:t>
        <a:bodyPr/>
        <a:lstStyle/>
        <a:p>
          <a:endParaRPr lang="zh-CN" altLang="en-US"/>
        </a:p>
      </dgm:t>
    </dgm:pt>
    <dgm:pt modelId="{4BB7FD5D-D284-4A56-A8F4-3D5B5AEA45FC}" type="pres">
      <dgm:prSet presAssocID="{F5EC5BF7-E22E-4CFD-A310-3FF58432D663}" presName="node" presStyleLbl="node1" presStyleIdx="2" presStyleCnt="3" custScaleX="134732" custScaleY="1700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8DF13B0-C83D-4327-95FE-511B6B7FF1E1}" srcId="{EC63487F-E28B-4685-864F-54C62DBCF6BF}" destId="{9CCCD32F-EFAF-4198-AAF2-6E5B08698933}" srcOrd="0" destOrd="0" parTransId="{F1B54F87-10A3-4A86-9EDF-1795D25EA798}" sibTransId="{CD3CAA41-20CB-4D89-BC6D-C8F856F06C24}"/>
    <dgm:cxn modelId="{EED825E1-15F8-4B96-A7D9-919775C5EEF8}" srcId="{EC63487F-E28B-4685-864F-54C62DBCF6BF}" destId="{A901F431-0BBE-49E0-B7E9-697F33A91152}" srcOrd="1" destOrd="0" parTransId="{E06DC499-26DB-4677-8E95-1BB2C61EB387}" sibTransId="{98D9F093-905B-4DBA-B062-342100D75015}"/>
    <dgm:cxn modelId="{ED67691C-41C2-43DC-AF2A-1450680E44C0}" srcId="{EC63487F-E28B-4685-864F-54C62DBCF6BF}" destId="{F5EC5BF7-E22E-4CFD-A310-3FF58432D663}" srcOrd="2" destOrd="0" parTransId="{B39FE521-A940-48F2-AC37-5FD2C2B1C8D0}" sibTransId="{5A036CA0-C234-4181-929E-F31C3D8276F2}"/>
    <dgm:cxn modelId="{C1074144-BD24-4A8A-9398-CE53873802FA}" type="presOf" srcId="{EC63487F-E28B-4685-864F-54C62DBCF6BF}" destId="{D9070FCD-6115-41A3-975D-313FDC08A27C}" srcOrd="0" destOrd="0" presId="urn:microsoft.com/office/officeart/2005/8/layout/process2"/>
    <dgm:cxn modelId="{BB7AF3FD-6DFA-4A58-92FB-992428BA8177}" type="presParOf" srcId="{D9070FCD-6115-41A3-975D-313FDC08A27C}" destId="{886C4536-A18A-4334-8C87-165A66CCD6A2}" srcOrd="0" destOrd="0" presId="urn:microsoft.com/office/officeart/2005/8/layout/process2"/>
    <dgm:cxn modelId="{3C54444D-1F3E-47A8-A195-1BD4CE376A3D}" type="presOf" srcId="{9CCCD32F-EFAF-4198-AAF2-6E5B08698933}" destId="{886C4536-A18A-4334-8C87-165A66CCD6A2}" srcOrd="0" destOrd="0" presId="urn:microsoft.com/office/officeart/2005/8/layout/process2"/>
    <dgm:cxn modelId="{AECDF94D-0C79-4CED-ACD2-19F45565684F}" type="presParOf" srcId="{D9070FCD-6115-41A3-975D-313FDC08A27C}" destId="{A03CBE54-024A-4CBC-8768-27AF47272A9C}" srcOrd="1" destOrd="0" presId="urn:microsoft.com/office/officeart/2005/8/layout/process2"/>
    <dgm:cxn modelId="{D3FE6F6A-BB89-4649-926B-0BE038606DD2}" type="presOf" srcId="{CD3CAA41-20CB-4D89-BC6D-C8F856F06C24}" destId="{A03CBE54-024A-4CBC-8768-27AF47272A9C}" srcOrd="0" destOrd="0" presId="urn:microsoft.com/office/officeart/2005/8/layout/process2"/>
    <dgm:cxn modelId="{003913AE-F4A2-44F5-8A11-AC57637F7FB9}" type="presParOf" srcId="{A03CBE54-024A-4CBC-8768-27AF47272A9C}" destId="{4EB6B253-D9B9-4E32-98FF-C04FB2DC302A}" srcOrd="0" destOrd="1" presId="urn:microsoft.com/office/officeart/2005/8/layout/process2"/>
    <dgm:cxn modelId="{73285956-FFA0-432C-A882-3F7D23FF3C82}" type="presOf" srcId="{CD3CAA41-20CB-4D89-BC6D-C8F856F06C24}" destId="{4EB6B253-D9B9-4E32-98FF-C04FB2DC302A}" srcOrd="1" destOrd="0" presId="urn:microsoft.com/office/officeart/2005/8/layout/process2"/>
    <dgm:cxn modelId="{4A01A6C6-B6F1-402C-8DCA-0AB1846245C4}" type="presParOf" srcId="{D9070FCD-6115-41A3-975D-313FDC08A27C}" destId="{DC617248-FFA7-4B01-B670-33A0A9D8F166}" srcOrd="2" destOrd="0" presId="urn:microsoft.com/office/officeart/2005/8/layout/process2"/>
    <dgm:cxn modelId="{2633F7D5-B77B-4D11-92ED-8020881B0243}" type="presOf" srcId="{A901F431-0BBE-49E0-B7E9-697F33A91152}" destId="{DC617248-FFA7-4B01-B670-33A0A9D8F166}" srcOrd="0" destOrd="0" presId="urn:microsoft.com/office/officeart/2005/8/layout/process2"/>
    <dgm:cxn modelId="{FC1740FF-A021-45DC-A5F7-8C636CB4F666}" type="presParOf" srcId="{D9070FCD-6115-41A3-975D-313FDC08A27C}" destId="{6215778C-A554-4D3D-85A8-92D736FFA9DF}" srcOrd="3" destOrd="0" presId="urn:microsoft.com/office/officeart/2005/8/layout/process2"/>
    <dgm:cxn modelId="{45BB5917-08E0-4F84-97D7-CCD90DB0B5A9}" type="presOf" srcId="{98D9F093-905B-4DBA-B062-342100D75015}" destId="{6215778C-A554-4D3D-85A8-92D736FFA9DF}" srcOrd="0" destOrd="0" presId="urn:microsoft.com/office/officeart/2005/8/layout/process2"/>
    <dgm:cxn modelId="{BED5AF03-72CF-462D-AA3E-3C13108CAFDF}" type="presParOf" srcId="{6215778C-A554-4D3D-85A8-92D736FFA9DF}" destId="{737E952A-A608-4C16-B9F8-96503869D8E8}" srcOrd="0" destOrd="3" presId="urn:microsoft.com/office/officeart/2005/8/layout/process2"/>
    <dgm:cxn modelId="{2D9664FF-EB2D-4062-AB8C-9C59EFB1D271}" type="presOf" srcId="{98D9F093-905B-4DBA-B062-342100D75015}" destId="{737E952A-A608-4C16-B9F8-96503869D8E8}" srcOrd="1" destOrd="0" presId="urn:microsoft.com/office/officeart/2005/8/layout/process2"/>
    <dgm:cxn modelId="{DA9CF7BF-1C0A-420A-8378-E5D77E9308CF}" type="presParOf" srcId="{D9070FCD-6115-41A3-975D-313FDC08A27C}" destId="{4BB7FD5D-D284-4A56-A8F4-3D5B5AEA45FC}" srcOrd="4" destOrd="0" presId="urn:microsoft.com/office/officeart/2005/8/layout/process2"/>
    <dgm:cxn modelId="{6089FD9E-9A33-44D2-AACD-7D10AA7707A4}" type="presOf" srcId="{F5EC5BF7-E22E-4CFD-A310-3FF58432D663}" destId="{4BB7FD5D-D284-4A56-A8F4-3D5B5AEA45FC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027170" cy="4176395"/>
        <a:chOff x="0" y="0"/>
        <a:chExt cx="4027170" cy="4176395"/>
      </a:xfrm>
    </dsp:grpSpPr>
    <dsp:sp modelId="{886C4536-A18A-4334-8C87-165A66CCD6A2}">
      <dsp:nvSpPr>
        <dsp:cNvPr id="3" name="圆角矩形 2"/>
        <dsp:cNvSpPr/>
      </dsp:nvSpPr>
      <dsp:spPr bwMode="white">
        <a:xfrm>
          <a:off x="414864" y="0"/>
          <a:ext cx="3197442" cy="1354436"/>
        </a:xfrm>
        <a:prstGeom prst="roundRect">
          <a:avLst>
            <a:gd name="adj" fmla="val 10000"/>
          </a:avLst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0960" tIns="60960" rIns="60960" bIns="609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600" smtClean="0">
              <a:solidFill>
                <a:schemeClr val="dk1"/>
              </a:solidFill>
            </a:rPr>
            <a:t>对于</a:t>
          </a:r>
          <a:r>
            <a:rPr lang="zh-CN" sz="1600" b="1" smtClean="0">
              <a:solidFill>
                <a:schemeClr val="dk1"/>
              </a:solidFill>
            </a:rPr>
            <a:t>不同模型的数据集</a:t>
          </a:r>
          <a:r>
            <a:rPr lang="zh-CN" sz="1600" smtClean="0">
              <a:solidFill>
                <a:schemeClr val="dk1"/>
              </a:solidFill>
            </a:rPr>
            <a:t>分别使用</a:t>
          </a:r>
          <a:endParaRPr lang="en-US" altLang="zh-CN" sz="1600" smtClean="0">
            <a:solidFill>
              <a:schemeClr val="dk1"/>
            </a:solidFill>
          </a:endParaRPr>
        </a:p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600" b="1" smtClean="0">
              <a:solidFill>
                <a:schemeClr val="dk1"/>
              </a:solidFill>
            </a:rPr>
            <a:t>扩散映射、</a:t>
          </a:r>
          <a:r>
            <a:rPr lang="en-US" sz="1600" b="1" smtClean="0">
              <a:solidFill>
                <a:schemeClr val="dk1"/>
              </a:solidFill>
            </a:rPr>
            <a:t>PCA</a:t>
          </a:r>
          <a:r>
            <a:rPr lang="zh-CN" sz="1600" b="0" smtClean="0">
              <a:solidFill>
                <a:schemeClr val="dk1"/>
              </a:solidFill>
            </a:rPr>
            <a:t>和</a:t>
          </a:r>
          <a:r>
            <a:rPr lang="en-US" sz="1600" b="1" smtClean="0">
              <a:solidFill>
                <a:schemeClr val="dk1"/>
              </a:solidFill>
            </a:rPr>
            <a:t>KPCA</a:t>
          </a:r>
          <a:endParaRPr lang="en-US" sz="1600" b="1" smtClean="0">
            <a:solidFill>
              <a:schemeClr val="dk1"/>
            </a:solidFill>
          </a:endParaRPr>
        </a:p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600" smtClean="0">
              <a:solidFill>
                <a:schemeClr val="dk1"/>
              </a:solidFill>
            </a:rPr>
            <a:t>进行降维</a:t>
          </a:r>
          <a:endParaRPr lang="zh-CN" sz="1600">
            <a:solidFill>
              <a:schemeClr val="dk1"/>
            </a:solidFill>
          </a:endParaRPr>
        </a:p>
      </dsp:txBody>
      <dsp:txXfrm>
        <a:off x="414864" y="0"/>
        <a:ext cx="3197442" cy="1354436"/>
      </dsp:txXfrm>
    </dsp:sp>
    <dsp:sp modelId="{A03CBE54-024A-4CBC-8768-27AF47272A9C}">
      <dsp:nvSpPr>
        <dsp:cNvPr id="4" name="右箭头 3"/>
        <dsp:cNvSpPr/>
      </dsp:nvSpPr>
      <dsp:spPr bwMode="white">
        <a:xfrm rot="5399999">
          <a:off x="1866347" y="1374068"/>
          <a:ext cx="294475" cy="35337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2">
            <a:tint val="60000"/>
          </a:schemeClr>
        </a:lnRef>
        <a:fillRef idx="1">
          <a:schemeClr val="accent2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5399999">
        <a:off x="1866347" y="1374068"/>
        <a:ext cx="294475" cy="353370"/>
      </dsp:txXfrm>
    </dsp:sp>
    <dsp:sp modelId="{DC617248-FFA7-4B01-B670-33A0A9D8F166}">
      <dsp:nvSpPr>
        <dsp:cNvPr id="5" name="圆角矩形 4"/>
        <dsp:cNvSpPr/>
      </dsp:nvSpPr>
      <dsp:spPr bwMode="white">
        <a:xfrm>
          <a:off x="371212" y="1747070"/>
          <a:ext cx="3284746" cy="701275"/>
        </a:xfrm>
        <a:prstGeom prst="roundRect">
          <a:avLst>
            <a:gd name="adj" fmla="val 10000"/>
          </a:avLst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0960" tIns="60960" rIns="60960" bIns="609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600" smtClean="0">
              <a:solidFill>
                <a:schemeClr val="dk1"/>
              </a:solidFill>
            </a:rPr>
            <a:t>对于降维后的数据，使用</a:t>
          </a:r>
          <a:r>
            <a:rPr lang="en-US" sz="1600" smtClean="0">
              <a:solidFill>
                <a:schemeClr val="dk1"/>
              </a:solidFill>
            </a:rPr>
            <a:t>K-Means</a:t>
          </a:r>
          <a:r>
            <a:rPr lang="zh-CN" sz="1600" smtClean="0">
              <a:solidFill>
                <a:schemeClr val="dk1"/>
              </a:solidFill>
            </a:rPr>
            <a:t>算法进行分类；</a:t>
          </a:r>
          <a:endParaRPr lang="zh-CN" sz="1600">
            <a:solidFill>
              <a:schemeClr val="dk1"/>
            </a:solidFill>
          </a:endParaRPr>
        </a:p>
      </dsp:txBody>
      <dsp:txXfrm>
        <a:off x="371212" y="1747070"/>
        <a:ext cx="3284746" cy="701275"/>
      </dsp:txXfrm>
    </dsp:sp>
    <dsp:sp modelId="{6215778C-A554-4D3D-85A8-92D736FFA9DF}">
      <dsp:nvSpPr>
        <dsp:cNvPr id="6" name="右箭头 5"/>
        <dsp:cNvSpPr/>
      </dsp:nvSpPr>
      <dsp:spPr bwMode="white">
        <a:xfrm rot="5399999">
          <a:off x="1866347" y="2467976"/>
          <a:ext cx="294475" cy="35337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2">
            <a:tint val="60000"/>
          </a:schemeClr>
        </a:lnRef>
        <a:fillRef idx="1">
          <a:schemeClr val="accent2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5399999">
        <a:off x="1866347" y="2467976"/>
        <a:ext cx="294475" cy="353370"/>
      </dsp:txXfrm>
    </dsp:sp>
    <dsp:sp modelId="{4BB7FD5D-D284-4A56-A8F4-3D5B5AEA45FC}">
      <dsp:nvSpPr>
        <dsp:cNvPr id="7" name="圆角矩形 6"/>
        <dsp:cNvSpPr/>
      </dsp:nvSpPr>
      <dsp:spPr bwMode="white">
        <a:xfrm>
          <a:off x="371212" y="2840978"/>
          <a:ext cx="3284746" cy="1335417"/>
        </a:xfrm>
        <a:prstGeom prst="roundRect">
          <a:avLst>
            <a:gd name="adj" fmla="val 10000"/>
          </a:avLst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3340" tIns="53340" rIns="53340" bIns="533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400" smtClean="0">
              <a:solidFill>
                <a:schemeClr val="dk1"/>
              </a:solidFill>
            </a:rPr>
            <a:t>对于分类后的结果，经过计算得到</a:t>
          </a:r>
          <a:endParaRPr lang="en-US" altLang="zh-CN" sz="1400" smtClean="0">
            <a:solidFill>
              <a:schemeClr val="dk1"/>
            </a:solidFill>
          </a:endParaRPr>
        </a:p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smtClean="0">
              <a:solidFill>
                <a:schemeClr val="dk1"/>
              </a:solidFill>
            </a:rPr>
            <a:t>ch</a:t>
          </a:r>
          <a:r>
            <a:rPr lang="zh-CN" sz="1400" b="1" smtClean="0">
              <a:solidFill>
                <a:schemeClr val="dk1"/>
              </a:solidFill>
            </a:rPr>
            <a:t>指标</a:t>
          </a:r>
          <a:r>
            <a:rPr lang="zh-CN" altLang="en-US" sz="1400" smtClean="0">
              <a:solidFill>
                <a:schemeClr val="dk1"/>
              </a:solidFill>
            </a:rPr>
            <a:t>其</a:t>
          </a:r>
          <a:r>
            <a:rPr lang="zh-CN" sz="1400" smtClean="0">
              <a:solidFill>
                <a:schemeClr val="dk1"/>
              </a:solidFill>
            </a:rPr>
            <a:t>峰值对应的温度</a:t>
          </a:r>
          <a:endParaRPr lang="en-US" altLang="zh-CN" sz="1400" b="1" smtClean="0">
            <a:solidFill>
              <a:schemeClr val="dk1"/>
            </a:solidFill>
          </a:endParaRPr>
        </a:p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400" smtClean="0">
              <a:solidFill>
                <a:schemeClr val="dk1"/>
              </a:solidFill>
            </a:rPr>
            <a:t>即为预测相变点的结果</a:t>
          </a:r>
          <a:r>
            <a:rPr lang="zh-CN" altLang="en-US" sz="1400" smtClean="0">
              <a:solidFill>
                <a:schemeClr val="dk1"/>
              </a:solidFill>
            </a:rPr>
            <a:t>。</a:t>
          </a:r>
          <a:endParaRPr lang="zh-CN" sz="1400">
            <a:solidFill>
              <a:schemeClr val="dk1"/>
            </a:solidFill>
          </a:endParaRPr>
        </a:p>
      </dsp:txBody>
      <dsp:txXfrm>
        <a:off x="371212" y="2840978"/>
        <a:ext cx="3284746" cy="1335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4B87B-550C-4B6F-9A61-B836116D62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1ppt.com/powerpoint/" TargetMode="External"/><Relationship Id="rId8" Type="http://schemas.openxmlformats.org/officeDocument/2006/relationships/hyperlink" Target="http://www.1ppt.com/xiazai/" TargetMode="External"/><Relationship Id="rId7" Type="http://schemas.openxmlformats.org/officeDocument/2006/relationships/hyperlink" Target="http://www.1ppt.com/tubiao/" TargetMode="External"/><Relationship Id="rId6" Type="http://schemas.openxmlformats.org/officeDocument/2006/relationships/hyperlink" Target="http://www.1ppt.com/beijing/" TargetMode="External"/><Relationship Id="rId5" Type="http://schemas.openxmlformats.org/officeDocument/2006/relationships/hyperlink" Target="http://www.1ppt.com/sucai/" TargetMode="External"/><Relationship Id="rId4" Type="http://schemas.openxmlformats.org/officeDocument/2006/relationships/hyperlink" Target="http://www.1ppt.com/jieri/" TargetMode="External"/><Relationship Id="rId3" Type="http://schemas.openxmlformats.org/officeDocument/2006/relationships/hyperlink" Target="http://www.1ppt.com/hangye/" TargetMode="External"/><Relationship Id="rId2" Type="http://schemas.openxmlformats.org/officeDocument/2006/relationships/hyperlink" Target="http://www.1ppt.com/moban/" TargetMode="External"/><Relationship Id="rId17" Type="http://schemas.openxmlformats.org/officeDocument/2006/relationships/hyperlink" Target="http://www.1ppt.com/ziti/" TargetMode="External"/><Relationship Id="rId16" Type="http://schemas.openxmlformats.org/officeDocument/2006/relationships/hyperlink" Target="http://www.1ppt.com/jiaoan/" TargetMode="External"/><Relationship Id="rId15" Type="http://schemas.openxmlformats.org/officeDocument/2006/relationships/hyperlink" Target="http://www.1ppt.com/shiti/" TargetMode="External"/><Relationship Id="rId14" Type="http://schemas.openxmlformats.org/officeDocument/2006/relationships/hyperlink" Target="http://www.1ppt.com/fanwen/" TargetMode="External"/><Relationship Id="rId13" Type="http://schemas.openxmlformats.org/officeDocument/2006/relationships/hyperlink" Target="http://www.1ppt.com/kejian/" TargetMode="External"/><Relationship Id="rId12" Type="http://schemas.openxmlformats.org/officeDocument/2006/relationships/hyperlink" Target="http://www.1ppt.com/ziliao/" TargetMode="External"/><Relationship Id="rId11" Type="http://schemas.openxmlformats.org/officeDocument/2006/relationships/hyperlink" Target="http://www.1ppt.com/excel/" TargetMode="External"/><Relationship Id="rId10" Type="http://schemas.openxmlformats.org/officeDocument/2006/relationships/hyperlink" Target="http://www.1ppt.com/word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>
            <a:off x="521637" y="555120"/>
            <a:ext cx="8154820" cy="45719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/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male-university-graduate-silhouette-with-the-cap_46143"/>
          <p:cNvSpPr>
            <a:spLocks noChangeAspect="1"/>
          </p:cNvSpPr>
          <p:nvPr userDrawn="1"/>
        </p:nvSpPr>
        <p:spPr bwMode="auto">
          <a:xfrm>
            <a:off x="100490" y="167365"/>
            <a:ext cx="388445" cy="418480"/>
          </a:xfrm>
          <a:custGeom>
            <a:avLst/>
            <a:gdLst>
              <a:gd name="T0" fmla="*/ 233 w 238"/>
              <a:gd name="T1" fmla="*/ 236 h 256"/>
              <a:gd name="T2" fmla="*/ 173 w 238"/>
              <a:gd name="T3" fmla="*/ 210 h 256"/>
              <a:gd name="T4" fmla="*/ 168 w 238"/>
              <a:gd name="T5" fmla="*/ 207 h 256"/>
              <a:gd name="T6" fmla="*/ 164 w 238"/>
              <a:gd name="T7" fmla="*/ 195 h 256"/>
              <a:gd name="T8" fmla="*/ 159 w 238"/>
              <a:gd name="T9" fmla="*/ 189 h 256"/>
              <a:gd name="T10" fmla="*/ 157 w 238"/>
              <a:gd name="T11" fmla="*/ 186 h 256"/>
              <a:gd name="T12" fmla="*/ 158 w 238"/>
              <a:gd name="T13" fmla="*/ 167 h 256"/>
              <a:gd name="T14" fmla="*/ 167 w 238"/>
              <a:gd name="T15" fmla="*/ 149 h 256"/>
              <a:gd name="T16" fmla="*/ 178 w 238"/>
              <a:gd name="T17" fmla="*/ 113 h 256"/>
              <a:gd name="T18" fmla="*/ 172 w 238"/>
              <a:gd name="T19" fmla="*/ 109 h 256"/>
              <a:gd name="T20" fmla="*/ 179 w 238"/>
              <a:gd name="T21" fmla="*/ 77 h 256"/>
              <a:gd name="T22" fmla="*/ 180 w 238"/>
              <a:gd name="T23" fmla="*/ 84 h 256"/>
              <a:gd name="T24" fmla="*/ 180 w 238"/>
              <a:gd name="T25" fmla="*/ 86 h 256"/>
              <a:gd name="T26" fmla="*/ 216 w 238"/>
              <a:gd name="T27" fmla="*/ 63 h 256"/>
              <a:gd name="T28" fmla="*/ 119 w 238"/>
              <a:gd name="T29" fmla="*/ 0 h 256"/>
              <a:gd name="T30" fmla="*/ 21 w 238"/>
              <a:gd name="T31" fmla="*/ 63 h 256"/>
              <a:gd name="T32" fmla="*/ 30 w 238"/>
              <a:gd name="T33" fmla="*/ 69 h 256"/>
              <a:gd name="T34" fmla="*/ 30 w 238"/>
              <a:gd name="T35" fmla="*/ 82 h 256"/>
              <a:gd name="T36" fmla="*/ 27 w 238"/>
              <a:gd name="T37" fmla="*/ 85 h 256"/>
              <a:gd name="T38" fmla="*/ 29 w 238"/>
              <a:gd name="T39" fmla="*/ 89 h 256"/>
              <a:gd name="T40" fmla="*/ 21 w 238"/>
              <a:gd name="T41" fmla="*/ 133 h 256"/>
              <a:gd name="T42" fmla="*/ 41 w 238"/>
              <a:gd name="T43" fmla="*/ 133 h 256"/>
              <a:gd name="T44" fmla="*/ 33 w 238"/>
              <a:gd name="T45" fmla="*/ 89 h 256"/>
              <a:gd name="T46" fmla="*/ 35 w 238"/>
              <a:gd name="T47" fmla="*/ 85 h 256"/>
              <a:gd name="T48" fmla="*/ 32 w 238"/>
              <a:gd name="T49" fmla="*/ 82 h 256"/>
              <a:gd name="T50" fmla="*/ 32 w 238"/>
              <a:gd name="T51" fmla="*/ 70 h 256"/>
              <a:gd name="T52" fmla="*/ 57 w 238"/>
              <a:gd name="T53" fmla="*/ 86 h 256"/>
              <a:gd name="T54" fmla="*/ 57 w 238"/>
              <a:gd name="T55" fmla="*/ 85 h 256"/>
              <a:gd name="T56" fmla="*/ 58 w 238"/>
              <a:gd name="T57" fmla="*/ 92 h 256"/>
              <a:gd name="T58" fmla="*/ 67 w 238"/>
              <a:gd name="T59" fmla="*/ 109 h 256"/>
              <a:gd name="T60" fmla="*/ 67 w 238"/>
              <a:gd name="T61" fmla="*/ 110 h 256"/>
              <a:gd name="T62" fmla="*/ 67 w 238"/>
              <a:gd name="T63" fmla="*/ 110 h 256"/>
              <a:gd name="T64" fmla="*/ 65 w 238"/>
              <a:gd name="T65" fmla="*/ 113 h 256"/>
              <a:gd name="T66" fmla="*/ 62 w 238"/>
              <a:gd name="T67" fmla="*/ 118 h 256"/>
              <a:gd name="T68" fmla="*/ 66 w 238"/>
              <a:gd name="T69" fmla="*/ 138 h 256"/>
              <a:gd name="T70" fmla="*/ 70 w 238"/>
              <a:gd name="T71" fmla="*/ 148 h 256"/>
              <a:gd name="T72" fmla="*/ 80 w 238"/>
              <a:gd name="T73" fmla="*/ 166 h 256"/>
              <a:gd name="T74" fmla="*/ 82 w 238"/>
              <a:gd name="T75" fmla="*/ 170 h 256"/>
              <a:gd name="T76" fmla="*/ 80 w 238"/>
              <a:gd name="T77" fmla="*/ 186 h 256"/>
              <a:gd name="T78" fmla="*/ 77 w 238"/>
              <a:gd name="T79" fmla="*/ 189 h 256"/>
              <a:gd name="T80" fmla="*/ 71 w 238"/>
              <a:gd name="T81" fmla="*/ 195 h 256"/>
              <a:gd name="T82" fmla="*/ 67 w 238"/>
              <a:gd name="T83" fmla="*/ 206 h 256"/>
              <a:gd name="T84" fmla="*/ 64 w 238"/>
              <a:gd name="T85" fmla="*/ 209 h 256"/>
              <a:gd name="T86" fmla="*/ 41 w 238"/>
              <a:gd name="T87" fmla="*/ 217 h 256"/>
              <a:gd name="T88" fmla="*/ 4 w 238"/>
              <a:gd name="T89" fmla="*/ 237 h 256"/>
              <a:gd name="T90" fmla="*/ 2 w 238"/>
              <a:gd name="T91" fmla="*/ 256 h 256"/>
              <a:gd name="T92" fmla="*/ 235 w 238"/>
              <a:gd name="T93" fmla="*/ 256 h 256"/>
              <a:gd name="T94" fmla="*/ 233 w 238"/>
              <a:gd name="T95" fmla="*/ 23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" h="256">
                <a:moveTo>
                  <a:pt x="233" y="236"/>
                </a:moveTo>
                <a:cubicBezTo>
                  <a:pt x="210" y="226"/>
                  <a:pt x="197" y="218"/>
                  <a:pt x="173" y="210"/>
                </a:cubicBezTo>
                <a:cubicBezTo>
                  <a:pt x="171" y="209"/>
                  <a:pt x="169" y="208"/>
                  <a:pt x="168" y="207"/>
                </a:cubicBezTo>
                <a:cubicBezTo>
                  <a:pt x="166" y="203"/>
                  <a:pt x="165" y="199"/>
                  <a:pt x="164" y="195"/>
                </a:cubicBezTo>
                <a:cubicBezTo>
                  <a:pt x="163" y="193"/>
                  <a:pt x="162" y="190"/>
                  <a:pt x="159" y="189"/>
                </a:cubicBezTo>
                <a:cubicBezTo>
                  <a:pt x="158" y="189"/>
                  <a:pt x="157" y="187"/>
                  <a:pt x="157" y="186"/>
                </a:cubicBezTo>
                <a:cubicBezTo>
                  <a:pt x="157" y="177"/>
                  <a:pt x="154" y="171"/>
                  <a:pt x="158" y="167"/>
                </a:cubicBezTo>
                <a:cubicBezTo>
                  <a:pt x="165" y="161"/>
                  <a:pt x="164" y="153"/>
                  <a:pt x="167" y="149"/>
                </a:cubicBezTo>
                <a:cubicBezTo>
                  <a:pt x="171" y="145"/>
                  <a:pt x="180" y="117"/>
                  <a:pt x="178" y="113"/>
                </a:cubicBezTo>
                <a:cubicBezTo>
                  <a:pt x="176" y="109"/>
                  <a:pt x="170" y="111"/>
                  <a:pt x="172" y="109"/>
                </a:cubicBezTo>
                <a:cubicBezTo>
                  <a:pt x="177" y="102"/>
                  <a:pt x="179" y="89"/>
                  <a:pt x="179" y="77"/>
                </a:cubicBezTo>
                <a:cubicBezTo>
                  <a:pt x="180" y="79"/>
                  <a:pt x="180" y="81"/>
                  <a:pt x="180" y="84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216" y="63"/>
                  <a:pt x="216" y="63"/>
                  <a:pt x="216" y="63"/>
                </a:cubicBezTo>
                <a:cubicBezTo>
                  <a:pt x="119" y="0"/>
                  <a:pt x="119" y="0"/>
                  <a:pt x="119" y="0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82"/>
                  <a:pt x="30" y="82"/>
                  <a:pt x="30" y="82"/>
                </a:cubicBezTo>
                <a:cubicBezTo>
                  <a:pt x="29" y="82"/>
                  <a:pt x="27" y="84"/>
                  <a:pt x="27" y="85"/>
                </a:cubicBezTo>
                <a:cubicBezTo>
                  <a:pt x="27" y="87"/>
                  <a:pt x="28" y="88"/>
                  <a:pt x="29" y="89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33" y="89"/>
                  <a:pt x="33" y="89"/>
                  <a:pt x="33" y="89"/>
                </a:cubicBezTo>
                <a:cubicBezTo>
                  <a:pt x="34" y="88"/>
                  <a:pt x="35" y="87"/>
                  <a:pt x="35" y="85"/>
                </a:cubicBezTo>
                <a:cubicBezTo>
                  <a:pt x="35" y="84"/>
                  <a:pt x="34" y="82"/>
                  <a:pt x="32" y="82"/>
                </a:cubicBezTo>
                <a:cubicBezTo>
                  <a:pt x="32" y="70"/>
                  <a:pt x="32" y="70"/>
                  <a:pt x="32" y="70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7"/>
                  <a:pt x="57" y="89"/>
                  <a:pt x="58" y="92"/>
                </a:cubicBezTo>
                <a:cubicBezTo>
                  <a:pt x="60" y="100"/>
                  <a:pt x="64" y="100"/>
                  <a:pt x="67" y="109"/>
                </a:cubicBezTo>
                <a:cubicBezTo>
                  <a:pt x="67" y="109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6" y="111"/>
                  <a:pt x="66" y="113"/>
                  <a:pt x="65" y="113"/>
                </a:cubicBezTo>
                <a:cubicBezTo>
                  <a:pt x="61" y="114"/>
                  <a:pt x="61" y="116"/>
                  <a:pt x="62" y="118"/>
                </a:cubicBezTo>
                <a:cubicBezTo>
                  <a:pt x="62" y="120"/>
                  <a:pt x="65" y="133"/>
                  <a:pt x="66" y="138"/>
                </a:cubicBezTo>
                <a:cubicBezTo>
                  <a:pt x="67" y="141"/>
                  <a:pt x="70" y="144"/>
                  <a:pt x="70" y="148"/>
                </a:cubicBezTo>
                <a:cubicBezTo>
                  <a:pt x="72" y="155"/>
                  <a:pt x="75" y="161"/>
                  <a:pt x="80" y="166"/>
                </a:cubicBezTo>
                <a:cubicBezTo>
                  <a:pt x="81" y="167"/>
                  <a:pt x="82" y="169"/>
                  <a:pt x="82" y="170"/>
                </a:cubicBezTo>
                <a:cubicBezTo>
                  <a:pt x="81" y="175"/>
                  <a:pt x="81" y="181"/>
                  <a:pt x="80" y="186"/>
                </a:cubicBezTo>
                <a:cubicBezTo>
                  <a:pt x="80" y="187"/>
                  <a:pt x="78" y="189"/>
                  <a:pt x="77" y="189"/>
                </a:cubicBezTo>
                <a:cubicBezTo>
                  <a:pt x="73" y="190"/>
                  <a:pt x="72" y="193"/>
                  <a:pt x="71" y="195"/>
                </a:cubicBezTo>
                <a:cubicBezTo>
                  <a:pt x="70" y="199"/>
                  <a:pt x="69" y="203"/>
                  <a:pt x="67" y="206"/>
                </a:cubicBezTo>
                <a:cubicBezTo>
                  <a:pt x="67" y="207"/>
                  <a:pt x="65" y="209"/>
                  <a:pt x="64" y="209"/>
                </a:cubicBezTo>
                <a:cubicBezTo>
                  <a:pt x="56" y="212"/>
                  <a:pt x="49" y="214"/>
                  <a:pt x="41" y="217"/>
                </a:cubicBezTo>
                <a:cubicBezTo>
                  <a:pt x="33" y="220"/>
                  <a:pt x="12" y="233"/>
                  <a:pt x="4" y="237"/>
                </a:cubicBezTo>
                <a:cubicBezTo>
                  <a:pt x="0" y="239"/>
                  <a:pt x="2" y="256"/>
                  <a:pt x="2" y="256"/>
                </a:cubicBezTo>
                <a:cubicBezTo>
                  <a:pt x="235" y="256"/>
                  <a:pt x="235" y="256"/>
                  <a:pt x="235" y="256"/>
                </a:cubicBezTo>
                <a:cubicBezTo>
                  <a:pt x="235" y="256"/>
                  <a:pt x="238" y="238"/>
                  <a:pt x="233" y="236"/>
                </a:cubicBezTo>
                <a:close/>
              </a:path>
            </a:pathLst>
          </a:custGeom>
          <a:solidFill>
            <a:srgbClr val="003142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228184" y="17117366"/>
            <a:ext cx="827801" cy="36802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2"/>
              </a:rPr>
              <a:t>www.1ppt.com/moban/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3"/>
              </a:rPr>
              <a:t>www.1ppt.com/hangye/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4"/>
              </a:rPr>
              <a:t>www.1ppt.com/jieri/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5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6"/>
              </a:rPr>
              <a:t>www.1ppt.com/beijing/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7"/>
              </a:rPr>
              <a:t>www.1ppt.com/tubiao/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8"/>
              </a:rPr>
              <a:t>www.1ppt.com/xiazai/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9"/>
              </a:rPr>
              <a:t>www.1ppt.com/powerpoint/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0"/>
              </a:rPr>
              <a:t>www.1ppt.com/word/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1"/>
              </a:rPr>
              <a:t>www.1ppt.com/excel/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2"/>
              </a:rPr>
              <a:t>www.1ppt.com/ziliao/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3"/>
              </a:rPr>
              <a:t>www.1ppt.com/kejian/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4"/>
              </a:rPr>
              <a:t>www.1ppt.com/fanwen/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5"/>
              </a:rPr>
              <a:t>www.1ppt.com/shiti/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6"/>
              </a:rPr>
              <a:t>www.1ppt.com/jiaoan/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7"/>
              </a:rPr>
              <a:t>www.1ppt.com/ziti/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microsoft.com/office/2007/relationships/hdphoto" Target="../media/image3.wdp"/><Relationship Id="rId12" Type="http://schemas.openxmlformats.org/officeDocument/2006/relationships/image" Target="../media/image2.png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5588" cy="51450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6" rIns="91452" bIns="4572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file:///C:\Users\zhangwz\AppData\Local\Temp\wps\INetCache\637b99bd272b6baa30cc1cff0c643df3" TargetMode="Externa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5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Relationship Id="rId3" Type="http://schemas.openxmlformats.org/officeDocument/2006/relationships/image" Target="../media/image47.png"/><Relationship Id="rId2" Type="http://schemas.openxmlformats.org/officeDocument/2006/relationships/image" Target="file:///C:\Users\zhangwz\AppData\Local\Temp\wps\INetCache\637b99bd272b6baa30cc1cff0c643df3" TargetMode="Externa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9.xml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35.png"/><Relationship Id="rId6" Type="http://schemas.openxmlformats.org/officeDocument/2006/relationships/image" Target="../media/image57.png"/><Relationship Id="rId5" Type="http://schemas.openxmlformats.org/officeDocument/2006/relationships/image" Target="../media/image49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file:///C:\Users\zhangwz\AppData\Local\Temp\wps\INetCache\637b99bd272b6baa30cc1cff0c643df3" TargetMode="External"/><Relationship Id="rId1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62.jpe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file:///C:\Users\zhangwz\AppData\Local\Temp\wps\INetCache\637b99bd272b6baa30cc1cff0c643df3" TargetMode="External"/><Relationship Id="rId1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9.png"/><Relationship Id="rId3" Type="http://schemas.openxmlformats.org/officeDocument/2006/relationships/image" Target="../media/image23.png"/><Relationship Id="rId2" Type="http://schemas.openxmlformats.org/officeDocument/2006/relationships/tags" Target="../tags/tag6.xml"/><Relationship Id="rId1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9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3.png"/><Relationship Id="rId1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3.png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8.jpeg"/><Relationship Id="rId1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90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wmf"/><Relationship Id="rId1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5" Type="http://schemas.openxmlformats.org/officeDocument/2006/relationships/slideLayout" Target="../slideLayouts/slideLayout9.xml"/><Relationship Id="rId14" Type="http://schemas.openxmlformats.org/officeDocument/2006/relationships/image" Target="../media/image110.png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image" Target="../media/image118.png"/><Relationship Id="rId7" Type="http://schemas.openxmlformats.org/officeDocument/2006/relationships/image" Target="../media/image117.png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120.wmf"/><Relationship Id="rId11" Type="http://schemas.openxmlformats.org/officeDocument/2006/relationships/oleObject" Target="../embeddings/oleObject3.bin"/><Relationship Id="rId10" Type="http://schemas.openxmlformats.org/officeDocument/2006/relationships/image" Target="../media/image119.wmf"/><Relationship Id="rId1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1.png"/><Relationship Id="rId1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1475888" y="1059453"/>
            <a:ext cx="5954591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455474" y="1347614"/>
            <a:ext cx="6260755" cy="43624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ctr"/>
            <a:r>
              <a:rPr kumimoji="1" sz="2400" b="1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机器学习方法研究相变：非局域和拓扑相变</a:t>
            </a:r>
            <a:endParaRPr kumimoji="1" sz="2400" b="1">
              <a:solidFill>
                <a:srgbClr val="FF000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1192584" y="2355726"/>
            <a:ext cx="6717665" cy="1297940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500" dirty="0">
                <a:solidFill>
                  <a:srgbClr val="157E9F"/>
                </a:solidFill>
              </a:rPr>
              <a:t> </a:t>
            </a:r>
            <a:r>
              <a:rPr lang="zh-CN" altLang="en-US" sz="2000" b="1" dirty="0">
                <a:solidFill>
                  <a:srgbClr val="1D41D5"/>
                </a:solidFill>
                <a:sym typeface="+mn-ea"/>
              </a:rPr>
              <a:t>报告人：张万舟</a:t>
            </a:r>
            <a:r>
              <a:rPr lang="en-US" altLang="zh-CN" sz="2000" b="1" dirty="0">
                <a:solidFill>
                  <a:srgbClr val="1D41D5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rgbClr val="1D41D5"/>
                </a:solidFill>
                <a:sym typeface="+mn-ea"/>
              </a:rPr>
              <a:t>副教授</a:t>
            </a:r>
            <a:r>
              <a:rPr lang="en-US" altLang="zh-CN" sz="2000" b="1" dirty="0">
                <a:solidFill>
                  <a:srgbClr val="1D41D5"/>
                </a:solidFill>
                <a:sym typeface="+mn-ea"/>
              </a:rPr>
              <a:t> </a:t>
            </a:r>
            <a:endParaRPr lang="en-US" altLang="zh-CN" sz="20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endParaRPr lang="en-US" altLang="zh-CN" sz="2000" b="1" dirty="0">
              <a:solidFill>
                <a:srgbClr val="1D41D5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太原理工大</a:t>
            </a:r>
            <a:r>
              <a:rPr lang="zh-CN" altLang="en-US" sz="2000" dirty="0" smtClean="0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学</a:t>
            </a:r>
            <a:r>
              <a:rPr lang="en-US" altLang="zh-CN" sz="2000" dirty="0" smtClean="0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000" dirty="0" smtClean="0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物理学院</a:t>
            </a:r>
            <a:endParaRPr lang="zh-CN" altLang="en-US" sz="2000" dirty="0" smtClean="0">
              <a:solidFill>
                <a:srgbClr val="1D41D5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中国科学院理论物理所访问</a:t>
            </a:r>
            <a:r>
              <a:rPr lang="zh-CN" altLang="en-US" sz="2000" dirty="0" smtClean="0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学习</a:t>
            </a:r>
            <a:endParaRPr lang="zh-CN" altLang="en-US" sz="2000" dirty="0" smtClean="0">
              <a:solidFill>
                <a:srgbClr val="1D41D5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1027" name="Picture 3" descr="F:\fd039245d688d43f53495db27f1ed21b0ff43b8a.png"/>
          <p:cNvPicPr preferRelativeResize="0">
            <a:picLocks noChangeArrowheads="1"/>
          </p:cNvPicPr>
          <p:nvPr/>
        </p:nvPicPr>
        <p:blipFill>
          <a:blip r:embed="rId1" cstate="print">
            <a:lum bright="-12000" contras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20" y="-13970"/>
            <a:ext cx="1327150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2167328ca393b52a71cd18290e857401320657e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71" b="11773"/>
          <a:stretch>
            <a:fillRect/>
          </a:stretch>
        </p:blipFill>
        <p:spPr bwMode="auto">
          <a:xfrm>
            <a:off x="0" y="3604737"/>
            <a:ext cx="1761490" cy="15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2167328ca393b52a71cd18290e857401320657e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52568" b="8598"/>
          <a:stretch>
            <a:fillRect/>
          </a:stretch>
        </p:blipFill>
        <p:spPr bwMode="auto">
          <a:xfrm>
            <a:off x="1810386" y="4222433"/>
            <a:ext cx="6673215" cy="9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图片 99"/>
          <p:cNvPicPr/>
          <p:nvPr/>
        </p:nvPicPr>
        <p:blipFill>
          <a:blip r:embed="rId3">
            <a:lum bright="6000" contrast="48000"/>
          </a:blip>
          <a:stretch>
            <a:fillRect/>
          </a:stretch>
        </p:blipFill>
        <p:spPr>
          <a:xfrm>
            <a:off x="8890" y="0"/>
            <a:ext cx="1446530" cy="1378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24"/>
    </mc:Choice>
    <mc:Fallback>
      <p:transition advTm="52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0980" y="123190"/>
            <a:ext cx="77679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(1)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监督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机器学习方法研究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渗流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和XY模型的相变</a:t>
            </a:r>
            <a:endParaRPr lang="zh-CN" altLang="en-US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Wanzhou Zhang, Jiayu Liu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研究生）, and Tzu-Chieh Wei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Phys. Rev. E 99, 032142 (2019)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+mj-lt"/>
              <a:buNone/>
            </a:pPr>
            <a:r>
              <a:rPr lang="en-US" altLang="zh-CN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  </a:t>
            </a:r>
            <a:r>
              <a:rPr lang="zh-CN" altLang="en-US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①全连接神经网络分析渗流相变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+mj-lt"/>
              <a:buNone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922135" y="51435"/>
            <a:ext cx="828040" cy="915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282055" y="1131570"/>
            <a:ext cx="2610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9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美国州立大学石溪分校杨振宁理论物理研究所</a:t>
            </a:r>
            <a:endParaRPr lang="zh-CN" altLang="en-US" sz="9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54495" y="987425"/>
            <a:ext cx="123444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Tzu-Chieh Wei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7`CRZYX7V93I@3NVRX4(V_T"/>
          <p:cNvPicPr>
            <a:picLocks noChangeAspect="1"/>
          </p:cNvPicPr>
          <p:nvPr/>
        </p:nvPicPr>
        <p:blipFill>
          <a:blip r:embed="rId2"/>
          <a:srcRect l="25822" t="23337" r="23994" b="23565"/>
          <a:stretch>
            <a:fillRect/>
          </a:stretch>
        </p:blipFill>
        <p:spPr>
          <a:xfrm>
            <a:off x="323215" y="1128395"/>
            <a:ext cx="2602230" cy="13227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2475230"/>
            <a:ext cx="2845435" cy="24009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0980" y="4876165"/>
            <a:ext cx="20212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跌落，临界指数ν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=4/3</a:t>
            </a: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RRDKN9FMS}Y)~[X%E6NTBL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405" y="1275715"/>
            <a:ext cx="2717165" cy="1003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36010" y="987425"/>
            <a:ext cx="2794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②卷积神经网络分析渗流相变</a:t>
            </a:r>
            <a:endParaRPr lang="en-US" altLang="zh-CN" sz="12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" name="图片 12" descr="YSQF4737WLXG6KUA277GKLK"/>
          <p:cNvPicPr>
            <a:picLocks noChangeAspect="1"/>
          </p:cNvPicPr>
          <p:nvPr/>
        </p:nvPicPr>
        <p:blipFill>
          <a:blip r:embed="rId5"/>
          <a:srcRect t="11151"/>
          <a:stretch>
            <a:fillRect/>
          </a:stretch>
        </p:blipFill>
        <p:spPr>
          <a:xfrm>
            <a:off x="3621405" y="3651885"/>
            <a:ext cx="1760855" cy="1081405"/>
          </a:xfrm>
          <a:prstGeom prst="rect">
            <a:avLst/>
          </a:prstGeom>
        </p:spPr>
      </p:pic>
      <p:pic>
        <p:nvPicPr>
          <p:cNvPr id="11" name="图片 10" descr="C1@DW9TUKGS`NTBAN9(K]Z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795" y="2005330"/>
            <a:ext cx="2529205" cy="1862455"/>
          </a:xfrm>
          <a:prstGeom prst="rect">
            <a:avLst/>
          </a:prstGeom>
        </p:spPr>
      </p:pic>
      <p:pic>
        <p:nvPicPr>
          <p:cNvPr id="10" name="图片 9" descr="OC6NSL3E`QWV}V71LZ(B(`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405" y="2355850"/>
            <a:ext cx="1663065" cy="11614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353050" y="252349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三角晶格棒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渗流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pc=0.347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pc=0.349(8)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上箭头 13"/>
          <p:cNvSpPr/>
          <p:nvPr/>
        </p:nvSpPr>
        <p:spPr>
          <a:xfrm>
            <a:off x="5508625" y="3651885"/>
            <a:ext cx="1007745" cy="504190"/>
          </a:xfrm>
          <a:prstGeom prst="bentUpArrow">
            <a:avLst/>
          </a:prstGeom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15" name="左右箭头 14"/>
          <p:cNvSpPr/>
          <p:nvPr/>
        </p:nvSpPr>
        <p:spPr>
          <a:xfrm>
            <a:off x="5724525" y="3507740"/>
            <a:ext cx="647700" cy="648335"/>
          </a:xfrm>
          <a:prstGeom prst="leftRightArrow">
            <a:avLst/>
          </a:prstGeom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16" name="下弧形箭头 15"/>
          <p:cNvSpPr/>
          <p:nvPr/>
        </p:nvSpPr>
        <p:spPr>
          <a:xfrm>
            <a:off x="5472430" y="3793490"/>
            <a:ext cx="1151890" cy="360045"/>
          </a:xfrm>
          <a:prstGeom prst="curvedUpArrow">
            <a:avLst/>
          </a:prstGeom>
          <a:solidFill>
            <a:srgbClr val="0000FF"/>
          </a:solidFill>
        </p:spPr>
        <p:txBody>
          <a:bodyPr wrap="none">
            <a:spAutoFit/>
          </a:bodyPr>
          <a:p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54370" y="4185920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选择更好的训练集很重要，可以提高精度</a:t>
            </a:r>
            <a:endParaRPr lang="zh-CN" altLang="en-US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思路：剔除掉相变点及其附近的数据</a:t>
            </a:r>
            <a:endParaRPr lang="zh-CN" altLang="en-US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0980" y="123190"/>
            <a:ext cx="77679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(1)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监督机器学习方法研究渗流和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XY模型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的相变</a:t>
            </a:r>
            <a:endParaRPr lang="zh-CN" altLang="en-US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56" y="987449"/>
            <a:ext cx="2710235" cy="137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-24000" contrast="48000"/>
          </a:blip>
          <a:srcRect l="10216" t="55880" r="38865" b="14090"/>
          <a:stretch>
            <a:fillRect/>
          </a:stretch>
        </p:blipFill>
        <p:spPr>
          <a:xfrm>
            <a:off x="6242050" y="2499360"/>
            <a:ext cx="2827020" cy="917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29680" y="627380"/>
            <a:ext cx="2693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低温（束缚）</a:t>
            </a:r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高温（解束缚）</a:t>
            </a:r>
            <a:endParaRPr lang="zh-CN" altLang="en-US" sz="12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705" y="699135"/>
            <a:ext cx="57105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Hu, Singh, and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Richard 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Scalettar, PRE (2017) ：“We belive, seeing the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vortex- Antivortex unbinding transition in 2D XY model 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may be difficult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PCA or any machine learning technique.”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0980" y="1419225"/>
            <a:ext cx="528701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Beach, Golubeva, 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Roger 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Melko, Machine learning vortices,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PRB (2018).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用涡旋作为输入，未必能达到较好的分类精度。需要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1000个自旋以上，分类精度才可以接受。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Suchsland, Wessel, Parameter diagnostics, PRB (2018).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TO(ASX~NV(9T13($()IUVXK"/>
          <p:cNvPicPr>
            <a:picLocks noChangeAspect="1"/>
          </p:cNvPicPr>
          <p:nvPr/>
        </p:nvPicPr>
        <p:blipFill>
          <a:blip r:embed="rId4"/>
          <a:srcRect l="12224" t="10926" r="16398" b="11425"/>
          <a:stretch>
            <a:fillRect/>
          </a:stretch>
        </p:blipFill>
        <p:spPr>
          <a:xfrm>
            <a:off x="5004435" y="1347470"/>
            <a:ext cx="760095" cy="889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004435" y="2283460"/>
            <a:ext cx="66230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Melko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l="9247" t="9278" r="3253" b="7302"/>
          <a:stretch>
            <a:fillRect/>
          </a:stretch>
        </p:blipFill>
        <p:spPr>
          <a:xfrm>
            <a:off x="4970145" y="2606040"/>
            <a:ext cx="828040" cy="104965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" y="2802890"/>
            <a:ext cx="2156460" cy="1539875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730" y="2802890"/>
            <a:ext cx="2242185" cy="15341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932045" y="3702685"/>
            <a:ext cx="71501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Wessel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32045" y="3953510"/>
            <a:ext cx="61125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监督学习以及非监督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Confusion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Consufsion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Learning phase transitions by confusion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Nature Physics volume 13, 435–439 (2017)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827405" y="3580130"/>
            <a:ext cx="431800" cy="9359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20980" y="4516120"/>
            <a:ext cx="2214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拓扑相变点的位置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1619250" y="3401060"/>
            <a:ext cx="1152525" cy="1186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771775" y="452628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学习到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的相变点的位置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原来是比热尖峰的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0" y="699770"/>
            <a:ext cx="3996055" cy="4392295"/>
          </a:xfrm>
          <a:prstGeom prst="rect">
            <a:avLst/>
          </a:prstGeom>
          <a:solidFill>
            <a:srgbClr val="00B050">
              <a:alpha val="14000"/>
            </a:srgbClr>
          </a:solidFill>
          <a:ln w="12700" cmpd="sng">
            <a:noFill/>
            <a:prstDash val="solid"/>
          </a:ln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980" y="123190"/>
            <a:ext cx="77679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(1)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监督机器学习方法研究渗流和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XY模型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的相变</a:t>
            </a:r>
            <a:endParaRPr lang="zh-CN" altLang="en-US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$87)[3U3CS12}DT8S3IZ1B8"/>
          <p:cNvPicPr>
            <a:picLocks noChangeAspect="1"/>
          </p:cNvPicPr>
          <p:nvPr/>
        </p:nvPicPr>
        <p:blipFill>
          <a:blip r:embed="rId3"/>
          <a:srcRect b="17480"/>
          <a:stretch>
            <a:fillRect/>
          </a:stretch>
        </p:blipFill>
        <p:spPr>
          <a:xfrm>
            <a:off x="34925" y="915670"/>
            <a:ext cx="3172460" cy="2961640"/>
          </a:xfrm>
          <a:prstGeom prst="rect">
            <a:avLst/>
          </a:prstGeom>
        </p:spPr>
      </p:pic>
      <p:pic>
        <p:nvPicPr>
          <p:cNvPr id="6" name="图片 5" descr="7`CRZYX7V93I@3NVRX4(V_T"/>
          <p:cNvPicPr>
            <a:picLocks noChangeAspect="1"/>
          </p:cNvPicPr>
          <p:nvPr/>
        </p:nvPicPr>
        <p:blipFill>
          <a:blip r:embed="rId4"/>
          <a:srcRect l="47849" t="36016" r="24109" b="42818"/>
          <a:stretch>
            <a:fillRect/>
          </a:stretch>
        </p:blipFill>
        <p:spPr>
          <a:xfrm>
            <a:off x="2339975" y="902970"/>
            <a:ext cx="1574165" cy="1115695"/>
          </a:xfrm>
          <a:prstGeom prst="rect">
            <a:avLst/>
          </a:prstGeom>
        </p:spPr>
      </p:pic>
      <p:pic>
        <p:nvPicPr>
          <p:cNvPr id="7" name="图片 6" descr="3K1QZ%OZ}85ECLVDE})}_2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" y="4011930"/>
            <a:ext cx="3710940" cy="76644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3" name="图片 2" descr="2W_][78NN$2W%NYJ`S$0{DP"/>
          <p:cNvPicPr>
            <a:picLocks noChangeAspect="1"/>
          </p:cNvPicPr>
          <p:nvPr/>
        </p:nvPicPr>
        <p:blipFill>
          <a:blip r:embed="rId6">
            <a:lum bright="-42000" contrast="66000"/>
          </a:blip>
          <a:srcRect r="3325" b="10980"/>
          <a:stretch>
            <a:fillRect/>
          </a:stretch>
        </p:blipFill>
        <p:spPr>
          <a:xfrm>
            <a:off x="4427855" y="968375"/>
            <a:ext cx="3600450" cy="288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9705" y="627380"/>
            <a:ext cx="33915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③卷积神经网络分析</a:t>
            </a:r>
            <a:r>
              <a:rPr lang="en-US" altLang="zh-CN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模型：不用输入</a:t>
            </a:r>
            <a:r>
              <a:rPr lang="zh-CN" altLang="en-US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涡旋</a:t>
            </a:r>
            <a:endParaRPr lang="zh-CN" altLang="en-US" sz="12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27855" y="628015"/>
            <a:ext cx="23882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④卷积神经网络分析</a:t>
            </a:r>
            <a:r>
              <a:rPr lang="zh-CN" altLang="en-US" sz="1200" b="1" dirty="0" smtClean="0">
                <a:solidFill>
                  <a:srgbClr val="0000FF"/>
                </a:solidFill>
                <a:highlight>
                  <a:srgbClr val="FFFF00"/>
                </a:highlight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广义</a:t>
            </a:r>
            <a:r>
              <a:rPr lang="en-US" altLang="zh-CN" sz="1200" b="1" dirty="0" smtClean="0">
                <a:solidFill>
                  <a:srgbClr val="0000FF"/>
                </a:solidFill>
                <a:highlight>
                  <a:srgbClr val="FFFF00"/>
                </a:highlight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XY</a:t>
            </a:r>
            <a:r>
              <a:rPr lang="zh-CN" altLang="en-US" sz="1200" b="1" dirty="0" smtClean="0">
                <a:solidFill>
                  <a:srgbClr val="0000FF"/>
                </a:solidFill>
                <a:highlight>
                  <a:srgbClr val="FFFF00"/>
                </a:highlight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1200" b="1" dirty="0" smtClean="0">
              <a:solidFill>
                <a:srgbClr val="0000FF"/>
              </a:solidFill>
              <a:highlight>
                <a:srgbClr val="FFFF00"/>
              </a:highlight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 descr="I3A}TE8%$2FIBVEZ[`{)0DP"/>
          <p:cNvPicPr>
            <a:picLocks noChangeAspect="1"/>
          </p:cNvPicPr>
          <p:nvPr/>
        </p:nvPicPr>
        <p:blipFill>
          <a:blip r:embed="rId7"/>
          <a:srcRect l="11468" t="57110" r="50305" b="12115"/>
          <a:stretch>
            <a:fillRect/>
          </a:stretch>
        </p:blipFill>
        <p:spPr>
          <a:xfrm>
            <a:off x="5723890" y="1320800"/>
            <a:ext cx="1811020" cy="929005"/>
          </a:xfrm>
          <a:prstGeom prst="rect">
            <a:avLst/>
          </a:prstGeom>
        </p:spPr>
      </p:pic>
      <p:pic>
        <p:nvPicPr>
          <p:cNvPr id="10" name="图片 9" descr="{8C%ZJF@AGJ]JLU1]T2J169"/>
          <p:cNvPicPr>
            <a:picLocks noChangeAspect="1"/>
          </p:cNvPicPr>
          <p:nvPr/>
        </p:nvPicPr>
        <p:blipFill>
          <a:blip r:embed="rId8"/>
          <a:srcRect l="73402"/>
          <a:stretch>
            <a:fillRect/>
          </a:stretch>
        </p:blipFill>
        <p:spPr>
          <a:xfrm>
            <a:off x="4427855" y="3420110"/>
            <a:ext cx="1689100" cy="1433195"/>
          </a:xfrm>
          <a:prstGeom prst="rect">
            <a:avLst/>
          </a:prstGeom>
        </p:spPr>
      </p:pic>
      <p:pic>
        <p:nvPicPr>
          <p:cNvPr id="12" name="图片 11" descr="XL32}UH$Z[SM4ZZBCMTC7~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855" y="2340610"/>
            <a:ext cx="1714500" cy="847090"/>
          </a:xfrm>
          <a:prstGeom prst="rect">
            <a:avLst/>
          </a:prstGeom>
        </p:spPr>
      </p:pic>
      <p:pic>
        <p:nvPicPr>
          <p:cNvPr id="13" name="图片 12" descr="10PM1VMJP)}@ZYJG}A3MS0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0645" y="2313305"/>
            <a:ext cx="2420620" cy="9836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68800" y="3148330"/>
            <a:ext cx="1859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训练时，避开三临界区域</a:t>
            </a:r>
            <a:endParaRPr lang="zh-CN" altLang="en-US" sz="1200" dirty="0" smtClean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I3A}TE8%$2FIBVEZ[`{)0DP"/>
          <p:cNvPicPr>
            <a:picLocks noChangeAspect="1"/>
          </p:cNvPicPr>
          <p:nvPr/>
        </p:nvPicPr>
        <p:blipFill>
          <a:blip r:embed="rId7"/>
          <a:srcRect l="48596" t="28585" r="25388" b="41271"/>
          <a:stretch>
            <a:fillRect/>
          </a:stretch>
        </p:blipFill>
        <p:spPr>
          <a:xfrm>
            <a:off x="4427855" y="1330325"/>
            <a:ext cx="1232535" cy="909955"/>
          </a:xfrm>
          <a:prstGeom prst="rect">
            <a:avLst/>
          </a:prstGeom>
        </p:spPr>
      </p:pic>
      <p:pic>
        <p:nvPicPr>
          <p:cNvPr id="18" name="图片 17" descr="I3A}TE8%$2FIBVEZ[`{)0DP"/>
          <p:cNvPicPr>
            <a:picLocks noChangeAspect="1"/>
          </p:cNvPicPr>
          <p:nvPr/>
        </p:nvPicPr>
        <p:blipFill>
          <a:blip r:embed="rId7"/>
          <a:srcRect l="69599" t="59634" r="10979" b="13861"/>
          <a:stretch>
            <a:fillRect/>
          </a:stretch>
        </p:blipFill>
        <p:spPr>
          <a:xfrm>
            <a:off x="7668260" y="1339215"/>
            <a:ext cx="920115" cy="922020"/>
          </a:xfrm>
          <a:prstGeom prst="rect">
            <a:avLst/>
          </a:prstGeom>
        </p:spPr>
      </p:pic>
      <p:pic>
        <p:nvPicPr>
          <p:cNvPr id="19" name="图片 18" descr="IPIQJQ41Y[S7MUNJ(PSE4LP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2225" y="3364230"/>
            <a:ext cx="2529205" cy="15113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430645" y="3360420"/>
            <a:ext cx="4832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q=8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56100" y="4897755"/>
            <a:ext cx="40525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Ref: 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Levin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al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ordered phases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,PRL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(2011)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500245" y="2527935"/>
            <a:ext cx="143510" cy="144145"/>
          </a:xfrm>
          <a:prstGeom prst="ellipse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245" y="2772410"/>
            <a:ext cx="143510" cy="144145"/>
          </a:xfrm>
          <a:prstGeom prst="ellipse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500245" y="2981325"/>
            <a:ext cx="143510" cy="144145"/>
          </a:xfrm>
          <a:prstGeom prst="ellipse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0" y="699770"/>
            <a:ext cx="3996055" cy="4392295"/>
          </a:xfrm>
          <a:prstGeom prst="rect">
            <a:avLst/>
          </a:prstGeom>
          <a:solidFill>
            <a:srgbClr val="00B050">
              <a:alpha val="14000"/>
            </a:srgbClr>
          </a:solidFill>
          <a:ln w="12700" cmpd="sng">
            <a:noFill/>
            <a:prstDash val="solid"/>
          </a:ln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980" y="123190"/>
            <a:ext cx="77679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(1)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监督机器学习方法研究渗流和XY模型的相变</a:t>
            </a:r>
            <a:endParaRPr lang="zh-CN" altLang="en-US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5560" y="677545"/>
            <a:ext cx="35591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⑤直方图作为神经</a:t>
            </a:r>
            <a:r>
              <a:rPr lang="zh-CN" altLang="en-US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网络输入</a:t>
            </a:r>
            <a:r>
              <a:rPr lang="zh-CN" altLang="en-US" sz="12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的训练方案</a:t>
            </a:r>
            <a:endParaRPr lang="zh-CN" altLang="en-US" sz="12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  <a:p>
            <a:endParaRPr lang="zh-CN" altLang="en-US" sz="12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b="1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每次换一个尺寸，需要重新训练</a:t>
            </a:r>
            <a:r>
              <a:rPr lang="zh-CN" altLang="en-US" sz="1200" b="1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网络，非常耗计算资源。</a:t>
            </a:r>
            <a:endParaRPr lang="zh-CN" altLang="en-US" sz="1200" b="1" dirty="0" smtClean="0">
              <a:solidFill>
                <a:srgbClr val="FF0000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 descr="V9P5_0{(ZP[FUT[6AE$WFY2"/>
          <p:cNvPicPr>
            <a:picLocks noChangeAspect="1"/>
          </p:cNvPicPr>
          <p:nvPr/>
        </p:nvPicPr>
        <p:blipFill>
          <a:blip r:embed="rId3"/>
          <a:srcRect l="3981" r="61028"/>
          <a:stretch>
            <a:fillRect/>
          </a:stretch>
        </p:blipFill>
        <p:spPr>
          <a:xfrm>
            <a:off x="179705" y="1492250"/>
            <a:ext cx="1836420" cy="23069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23440" y="1507490"/>
            <a:ext cx="16421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把角度的统计直方图切割为32 × 32 像素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图，分布线内用1表示，外部用0表示.</a:t>
            </a:r>
            <a:endParaRPr lang="zh-CN" altLang="en-US" sz="12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9705" y="3940175"/>
            <a:ext cx="31413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可以把系统L = 20, 40, 60, 80 甚至150，200 的自旋统计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直方图切割为固定尺寸32 × 32像素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图片, 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进行统一测试。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60I`L)S[XHW]OB77`H}BSU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10" y="987425"/>
            <a:ext cx="5001895" cy="1503045"/>
          </a:xfrm>
          <a:prstGeom prst="rect">
            <a:avLst/>
          </a:prstGeom>
        </p:spPr>
      </p:pic>
      <p:pic>
        <p:nvPicPr>
          <p:cNvPr id="24" name="图片 23" descr="2W_][78NN$2W%NYJ`S$0{DP"/>
          <p:cNvPicPr>
            <a:picLocks noChangeAspect="1"/>
          </p:cNvPicPr>
          <p:nvPr/>
        </p:nvPicPr>
        <p:blipFill>
          <a:blip r:embed="rId5">
            <a:lum bright="-12000" contrast="30000"/>
          </a:blip>
          <a:srcRect r="3325" b="10980"/>
          <a:stretch>
            <a:fillRect/>
          </a:stretch>
        </p:blipFill>
        <p:spPr>
          <a:xfrm>
            <a:off x="4140200" y="657225"/>
            <a:ext cx="3600450" cy="28829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840980" y="678815"/>
            <a:ext cx="4832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q=8</a:t>
            </a:r>
            <a:endParaRPr lang="en-US" altLang="zh-CN" sz="12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 descr="E(LD)Q[1N%Y5YF}%~[LBU%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755" y="2648585"/>
            <a:ext cx="3536315" cy="26352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123055" y="2648585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140200" y="2877185"/>
            <a:ext cx="3674110" cy="2214880"/>
          </a:xfrm>
          <a:prstGeom prst="rect">
            <a:avLst/>
          </a:prstGeom>
          <a:solidFill>
            <a:srgbClr val="00B050">
              <a:alpha val="17000"/>
            </a:srgbClr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（1） 小结：</a:t>
            </a:r>
            <a:endParaRPr lang="zh-CN" altLang="en-US" sz="14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①全连接神经网络分析渗流相变</a:t>
            </a:r>
            <a:endParaRPr lang="zh-CN" altLang="en-US" sz="14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②卷积神经网络分析渗流相变</a:t>
            </a:r>
            <a:endParaRPr lang="zh-CN" altLang="en-US" sz="14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③卷积神经网络分析XY模型：不用输入涡旋</a:t>
            </a:r>
            <a:endParaRPr lang="zh-CN" altLang="en-US" sz="14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④卷积神经网络分析广义XY模型</a:t>
            </a:r>
            <a:endParaRPr lang="zh-CN" altLang="en-US" sz="14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⑤直方图作为神经网络输入的训练方案</a:t>
            </a:r>
            <a:endParaRPr lang="zh-CN" altLang="en-US" sz="1400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微软雅黑" panose="020B0503020204020204" pitchFamily="34" charset="-122"/>
            </a:endParaRPr>
          </a:p>
        </p:txBody>
      </p:sp>
      <p:pic>
        <p:nvPicPr>
          <p:cNvPr id="6" name="图片 5" descr="7`CRZYX7V93I@3NVRX4(V_T"/>
          <p:cNvPicPr>
            <a:picLocks noChangeAspect="1"/>
          </p:cNvPicPr>
          <p:nvPr/>
        </p:nvPicPr>
        <p:blipFill>
          <a:blip r:embed="rId7"/>
          <a:srcRect l="47849" t="36016" r="24109" b="42818"/>
          <a:stretch>
            <a:fillRect/>
          </a:stretch>
        </p:blipFill>
        <p:spPr>
          <a:xfrm>
            <a:off x="2157730" y="2427605"/>
            <a:ext cx="1574165" cy="111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0" y="843915"/>
            <a:ext cx="3996055" cy="4392295"/>
          </a:xfrm>
          <a:prstGeom prst="rect">
            <a:avLst/>
          </a:prstGeom>
          <a:solidFill>
            <a:srgbClr val="00B050">
              <a:alpha val="14000"/>
            </a:srgbClr>
          </a:solidFill>
          <a:ln w="12700" cmpd="sng">
            <a:noFill/>
            <a:prstDash val="solid"/>
          </a:ln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980" y="123190"/>
            <a:ext cx="84664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运用CH指标的机器学习方法研究拓扑相变</a:t>
            </a:r>
            <a:endParaRPr lang="zh-CN" altLang="en-US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en-US" altLang="zh-CN" sz="1200" b="1" i="1" dirty="0">
                <a:solidFill>
                  <a:srgbClr val="0000FF"/>
                </a:solidFill>
                <a:sym typeface="+mn-ea"/>
              </a:rPr>
              <a:t>王洁霖, 张万舟*, 田华*, and Tzu-Chieh Wei*</a:t>
            </a:r>
            <a:endParaRPr lang="en-US" altLang="zh-CN" sz="1200" b="1" i="1" dirty="0">
              <a:solidFill>
                <a:srgbClr val="0000FF"/>
              </a:solidFill>
              <a:sym typeface="+mn-ea"/>
            </a:endParaRPr>
          </a:p>
          <a:p>
            <a:pPr indent="0">
              <a:buFont typeface="+mj-lt"/>
              <a:buNone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6195" y="843280"/>
            <a:ext cx="3959860" cy="1455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①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非监督机器学习研究拓扑相变十分困难。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2019年5月份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Nature Physics 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发表了哈佛大学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F. Rodriguez-Nieva和 M. S. Scheurer的文章, 运用基于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扩散映射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的非监督机器学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习方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法，给出了 XY 模型的拓扑相变点， 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称之为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RNS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方法。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b="1" dirty="0" smtClean="0">
              <a:solidFill>
                <a:srgbClr val="FF0000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315" y="4871720"/>
            <a:ext cx="233235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 b="1" i="1" dirty="0" smtClean="0">
                <a:solidFill>
                  <a:srgbClr val="0000FF"/>
                </a:solidFill>
                <a:sym typeface="+mn-ea"/>
              </a:rPr>
              <a:t>Ref: Nat</a:t>
            </a:r>
            <a:r>
              <a:rPr lang="en-US" altLang="zh-CN" sz="1200" b="1" i="1" dirty="0">
                <a:solidFill>
                  <a:srgbClr val="0000FF"/>
                </a:solidFill>
                <a:sym typeface="+mn-ea"/>
              </a:rPr>
              <a:t>. Phys. 15, 790 (2019).</a:t>
            </a:r>
            <a:endParaRPr lang="en-US" altLang="zh-CN" sz="1200" b="1" i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3780151" y="492772"/>
            <a:ext cx="482453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i="1" dirty="0">
                <a:solidFill>
                  <a:srgbClr val="0000FF"/>
                </a:solidFill>
              </a:rPr>
              <a:t>Phys. Rev. Research 3, 013074 </a:t>
            </a:r>
            <a:r>
              <a:rPr lang="zh-CN" altLang="en-US" sz="1200" b="1" i="1" dirty="0">
                <a:solidFill>
                  <a:srgbClr val="0000FF"/>
                </a:solidFill>
              </a:rPr>
              <a:t>（</a:t>
            </a:r>
            <a:r>
              <a:rPr lang="en-US" altLang="zh-CN" sz="1200" b="1" i="1" dirty="0">
                <a:solidFill>
                  <a:srgbClr val="0000FF"/>
                </a:solidFill>
              </a:rPr>
              <a:t>2021</a:t>
            </a:r>
            <a:r>
              <a:rPr lang="zh-CN" altLang="en-US" sz="1200" b="1" i="1" dirty="0">
                <a:solidFill>
                  <a:srgbClr val="0000FF"/>
                </a:solidFill>
              </a:rPr>
              <a:t>）</a:t>
            </a:r>
            <a:endParaRPr lang="zh-CN" altLang="en-US" sz="1200" b="1" i="1" dirty="0">
              <a:solidFill>
                <a:srgbClr val="0000FF"/>
              </a:solidFill>
            </a:endParaRPr>
          </a:p>
        </p:txBody>
      </p:sp>
      <p:pic>
        <p:nvPicPr>
          <p:cNvPr id="13" name="Picture 1" descr="C:\Users\tian\AppData\Roaming\Tencent\Users\1794670899\QQ\WinTemp\RichOle\4E(LPNJ[NB~AJRV`[``0OX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4" t="22989" r="2738" b="17101"/>
          <a:stretch>
            <a:fillRect/>
          </a:stretch>
        </p:blipFill>
        <p:spPr bwMode="auto">
          <a:xfrm>
            <a:off x="119380" y="2773045"/>
            <a:ext cx="3827145" cy="195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C:\Users\tian\AppData\Roaming\Tencent\Users\1794670899\QQ\WinTemp\RichOle\4E(LPNJ[NB~AJRV`[``0OX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" t="239" r="7301" b="81267"/>
          <a:stretch>
            <a:fillRect/>
          </a:stretch>
        </p:blipFill>
        <p:spPr bwMode="auto">
          <a:xfrm>
            <a:off x="119380" y="2139950"/>
            <a:ext cx="3884295" cy="63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539750" y="2931795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映射降维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7" t="19152" r="22985" b="65818"/>
          <a:stretch>
            <a:fillRect/>
          </a:stretch>
        </p:blipFill>
        <p:spPr bwMode="auto">
          <a:xfrm>
            <a:off x="3995420" y="1203960"/>
            <a:ext cx="2056765" cy="61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46003" r="21265" b="34399"/>
          <a:stretch>
            <a:fillRect/>
          </a:stretch>
        </p:blipFill>
        <p:spPr bwMode="auto">
          <a:xfrm>
            <a:off x="4067810" y="1936115"/>
            <a:ext cx="194437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1" t="75714" r="38318" b="16022"/>
          <a:stretch>
            <a:fillRect/>
          </a:stretch>
        </p:blipFill>
        <p:spPr bwMode="auto">
          <a:xfrm>
            <a:off x="4104005" y="2715895"/>
            <a:ext cx="94424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4211955" y="847090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扩散映射方法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170" y="1156970"/>
            <a:ext cx="3073400" cy="29337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203700" y="3651885"/>
            <a:ext cx="18084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ν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=0, 1  ;  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0, ±1,±2 ,±3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结论：拓扑缠绕数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可以控制降维图中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数据的分布。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25" y="123190"/>
            <a:ext cx="658495" cy="764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6854825" y="907415"/>
            <a:ext cx="640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 b="1" i="1" dirty="0">
                <a:solidFill>
                  <a:srgbClr val="0000FF"/>
                </a:solidFill>
                <a:sym typeface="+mn-ea"/>
              </a:rPr>
              <a:t>王洁霖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18" name="Picture 2" descr="C:\Users\tian\Desktop\10393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635" y="130810"/>
            <a:ext cx="59499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7884160" y="927735"/>
            <a:ext cx="487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 b="1" i="1" dirty="0">
                <a:solidFill>
                  <a:srgbClr val="0000FF"/>
                </a:solidFill>
                <a:sym typeface="+mn-ea"/>
              </a:rPr>
              <a:t>田华</a:t>
            </a:r>
            <a:endParaRPr lang="zh-CN" altLang="en-US" sz="1200" b="1" i="1" dirty="0">
              <a:solidFill>
                <a:srgbClr val="0000FF"/>
              </a:solidFill>
              <a:sym typeface="+mn-ea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5267325" y="2139950"/>
            <a:ext cx="1392555" cy="1525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5579745" y="3075940"/>
            <a:ext cx="1224280" cy="1000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313170" y="4300220"/>
            <a:ext cx="1668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1D=&gt;2D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 preferRelativeResize="0"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" y="735330"/>
            <a:ext cx="431990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145" y="735330"/>
            <a:ext cx="4319905" cy="400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 descr="C:\Users\tian\AppData\Roaming\Tencent\Users\1794670899\QQ\WinTemp\RichOle\_}XI8GPF4VW34})V]W)2~{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03" y="51510"/>
            <a:ext cx="1619250" cy="46672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tian\AppData\Roaming\Tencent\Users\1794670899\QQ\WinTemp\RichOle\5@DPHAI}D7RBSMX3T9Z({07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90" y="51435"/>
            <a:ext cx="1620000" cy="46800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上箭头 1"/>
          <p:cNvSpPr/>
          <p:nvPr/>
        </p:nvSpPr>
        <p:spPr>
          <a:xfrm>
            <a:off x="4572000" y="555625"/>
            <a:ext cx="75565" cy="4392295"/>
          </a:xfrm>
          <a:prstGeom prst="upArrow">
            <a:avLst/>
          </a:prstGeom>
          <a:solidFill>
            <a:srgbClr val="FF0000"/>
          </a:solidFill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60290" y="480441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顺时针旋转</a:t>
            </a: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795" y="480441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逆时针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2360" y="4803775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制备数据集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">
        <p:fade/>
      </p:transition>
    </mc:Choice>
    <mc:Fallback>
      <p:transition spd="med" advTm="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 preferRelativeResize="0"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71550"/>
            <a:ext cx="4248472" cy="396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71550"/>
            <a:ext cx="4032008" cy="396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 descr="C:\Users\tian\AppData\Roaming\Tencent\Users\1794670899\QQ\WinTemp\RichOle\ZBT2@W(D0D3C$6(CKT00$`E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14" y="51176"/>
            <a:ext cx="1620000" cy="46800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tian\AppData\Roaming\Tencent\Users\1794670899\QQ\WinTemp\RichOle\ULA_XUCR39JX{04DRQC$[B7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1176"/>
            <a:ext cx="1620000" cy="46800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上箭头 1"/>
          <p:cNvSpPr/>
          <p:nvPr/>
        </p:nvSpPr>
        <p:spPr>
          <a:xfrm rot="5400000">
            <a:off x="4785995" y="2717165"/>
            <a:ext cx="75565" cy="4392295"/>
          </a:xfrm>
          <a:prstGeom prst="upArrow">
            <a:avLst/>
          </a:prstGeom>
          <a:solidFill>
            <a:srgbClr val="FF0000"/>
          </a:solidFill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2360" y="4803775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制备数据集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4">
        <p:fade/>
      </p:transition>
    </mc:Choice>
    <mc:Fallback>
      <p:transition spd="med" advTm="2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0" y="123478"/>
            <a:ext cx="508689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56040" y="3795885"/>
            <a:ext cx="53520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FF0000"/>
                </a:solidFill>
              </a:rPr>
              <a:t>五个团簇分别为</a:t>
            </a:r>
            <a:r>
              <a:rPr lang="en-US" altLang="zh-CN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(0</a:t>
            </a:r>
            <a:r>
              <a:rPr lang="en-US" altLang="zh-CN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en-US" altLang="zh-CN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0)</a:t>
            </a:r>
            <a:r>
              <a:rPr lang="en-US" altLang="zh-CN" sz="1400" b="1" dirty="0">
                <a:solidFill>
                  <a:srgbClr val="FF0000"/>
                </a:solidFill>
              </a:rPr>
              <a:t>(0</a:t>
            </a:r>
            <a:r>
              <a:rPr lang="en-US" altLang="zh-CN" sz="1400" b="1" i="1" dirty="0">
                <a:solidFill>
                  <a:srgbClr val="FF0000"/>
                </a:solidFill>
              </a:rPr>
              <a:t>, </a:t>
            </a:r>
            <a:r>
              <a:rPr lang="en-US" altLang="zh-CN" sz="1400" b="1" dirty="0">
                <a:solidFill>
                  <a:srgbClr val="FF0000"/>
                </a:solidFill>
              </a:rPr>
              <a:t>1)(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1400" b="1" i="1" dirty="0" smtClean="0">
                <a:solidFill>
                  <a:srgbClr val="FF0000"/>
                </a:solidFill>
              </a:rPr>
              <a:t>,-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b="1" dirty="0">
                <a:solidFill>
                  <a:srgbClr val="FF0000"/>
                </a:solidFill>
              </a:rPr>
              <a:t>)(1</a:t>
            </a:r>
            <a:r>
              <a:rPr lang="en-US" altLang="zh-CN" sz="1400" b="1" i="1" dirty="0">
                <a:solidFill>
                  <a:srgbClr val="FF0000"/>
                </a:solidFill>
              </a:rPr>
              <a:t>, 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)(-1</a:t>
            </a:r>
            <a:r>
              <a:rPr lang="en-US" altLang="zh-CN" sz="1400" b="1" i="1" dirty="0">
                <a:solidFill>
                  <a:srgbClr val="FF0000"/>
                </a:solidFill>
              </a:rPr>
              <a:t>, </a:t>
            </a:r>
            <a:r>
              <a:rPr lang="en-US" altLang="zh-CN" sz="1400" b="1" dirty="0">
                <a:solidFill>
                  <a:srgbClr val="FF0000"/>
                </a:solidFill>
              </a:rPr>
              <a:t>0)</a:t>
            </a:r>
            <a:r>
              <a:rPr lang="zh-CN" altLang="en-US" sz="1400" b="1" dirty="0">
                <a:solidFill>
                  <a:srgbClr val="FF0000"/>
                </a:solidFill>
              </a:rPr>
              <a:t>拓扑子空间的数据</a:t>
            </a:r>
            <a:endParaRPr lang="zh-CN" altLang="en-US" sz="14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FF0000"/>
                </a:solidFill>
              </a:rPr>
              <a:t>温度超过相变点</a:t>
            </a:r>
            <a:r>
              <a:rPr lang="en-US" altLang="zh-CN" sz="1400" b="1" i="1" dirty="0">
                <a:solidFill>
                  <a:srgbClr val="FF0000"/>
                </a:solidFill>
              </a:rPr>
              <a:t>T </a:t>
            </a:r>
            <a:r>
              <a:rPr lang="en-US" altLang="zh-CN" sz="1400" b="1" dirty="0">
                <a:solidFill>
                  <a:srgbClr val="FF0000"/>
                </a:solidFill>
              </a:rPr>
              <a:t>= 0</a:t>
            </a:r>
            <a:r>
              <a:rPr lang="en-US" altLang="zh-CN" sz="1400" b="1" i="1" dirty="0">
                <a:solidFill>
                  <a:srgbClr val="FF0000"/>
                </a:solidFill>
              </a:rPr>
              <a:t>.</a:t>
            </a:r>
            <a:r>
              <a:rPr lang="en-US" altLang="zh-CN" sz="1400" b="1" dirty="0">
                <a:solidFill>
                  <a:srgbClr val="FF0000"/>
                </a:solidFill>
              </a:rPr>
              <a:t>8935</a:t>
            </a:r>
            <a:r>
              <a:rPr lang="zh-CN" altLang="en-US" sz="1400" b="1" dirty="0">
                <a:solidFill>
                  <a:srgbClr val="FF0000"/>
                </a:solidFill>
              </a:rPr>
              <a:t>，五类（颜色）融合，无法区分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。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 smtClean="0">
                <a:solidFill>
                  <a:srgbClr val="0000FF"/>
                </a:solidFill>
              </a:rPr>
              <a:t>Nature Physics 15, 790, 2019</a:t>
            </a:r>
            <a:endParaRPr lang="zh-CN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38453"/>
          <a:stretch>
            <a:fillRect/>
          </a:stretch>
        </p:blipFill>
        <p:spPr>
          <a:xfrm>
            <a:off x="5283835" y="1985010"/>
            <a:ext cx="3860165" cy="30968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00263" y="477384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交叉点作为相变点的判据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003800" y="3435350"/>
            <a:ext cx="2952750" cy="13385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283835" y="123190"/>
            <a:ext cx="38912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RNS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方法基本思想是，拓扑相变发生时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不同拓扑子空间的数据从离散变为融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合在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一起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利用不同</a:t>
            </a:r>
            <a:r>
              <a:rPr lang="zh-CN" altLang="en-US" sz="1200" b="1" dirty="0">
                <a:solidFill>
                  <a:srgbClr val="0000FF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团簇平均间距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1200" b="1" dirty="0">
                <a:solidFill>
                  <a:srgbClr val="0000FF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团簇内数据涨落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之间的交叉点来可确定相变点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zh-CN" altLang="en-US" sz="12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</a:t>
            </a:r>
            <a:r>
              <a:rPr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种方法对某些相变效果较好，然而拓扑限制较强时，难以找到交叉点</a:t>
            </a:r>
            <a:r>
              <a:rPr lang="zh-CN" altLang="en-US" sz="12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en-US" altLang="zh-CN" sz="12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非拓扑相变呢？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331595" y="483235"/>
            <a:ext cx="244475" cy="36000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539750" y="370205"/>
            <a:ext cx="347980" cy="473325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">
        <p:fade/>
      </p:transition>
    </mc:Choice>
    <mc:Fallback>
      <p:transition spd="med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179705" y="699770"/>
          <a:ext cx="4027170" cy="4176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矩形 5"/>
          <p:cNvSpPr/>
          <p:nvPr/>
        </p:nvSpPr>
        <p:spPr>
          <a:xfrm>
            <a:off x="4211955" y="4300220"/>
            <a:ext cx="4214495" cy="7740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</a:rPr>
              <a:t>优势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 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应用数据范围广；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</a:rPr>
              <a:t>多种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降维方法；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</a:rPr>
              <a:t>3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收敛效果更好</a:t>
            </a:r>
            <a:r>
              <a:rPr lang="zh-CN" altLang="en-US" sz="1400" dirty="0" smtClean="0">
                <a:solidFill>
                  <a:srgbClr val="FF0000"/>
                </a:solidFill>
              </a:rPr>
              <a:t>。</a:t>
            </a:r>
            <a:endParaRPr lang="zh-CN" altLang="en-US" sz="1400" dirty="0" smtClean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4211955" y="555625"/>
            <a:ext cx="4217035" cy="3764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20980" y="123190"/>
            <a:ext cx="84664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运用CH指标的机器学习方法研究拓扑相变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72221" y="195592"/>
            <a:ext cx="482453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000" b="1" i="1" dirty="0">
                <a:solidFill>
                  <a:srgbClr val="0000FF"/>
                </a:solidFill>
              </a:rPr>
              <a:t>  </a:t>
            </a:r>
            <a:r>
              <a:rPr lang="en-US" altLang="zh-CN" sz="1600" b="1" i="1" dirty="0">
                <a:solidFill>
                  <a:srgbClr val="0000FF"/>
                </a:solidFill>
              </a:rPr>
              <a:t>PRR 3, 013074 </a:t>
            </a:r>
            <a:r>
              <a:rPr lang="en-US" altLang="zh-CN" sz="1600" b="1" i="1" dirty="0">
                <a:solidFill>
                  <a:srgbClr val="0000FF"/>
                </a:solidFill>
              </a:rPr>
              <a:t>（2021）</a:t>
            </a:r>
            <a:endParaRPr lang="en-US" altLang="zh-CN" sz="1600" b="1" i="1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72225" y="768350"/>
            <a:ext cx="1960880" cy="39878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ysDot"/>
          </a:ln>
        </p:spPr>
        <p:txBody>
          <a:bodyPr wrap="none" rtlCol="0">
            <a:spAutoFit/>
          </a:bodyPr>
          <a:p>
            <a:r>
              <a:rPr lang="zh-CN" altLang="en-US" sz="20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②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更一般的框架</a:t>
            </a:r>
            <a:endParaRPr lang="zh-CN" altLang="en-US" sz="2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">
        <p:fade/>
      </p:transition>
    </mc:Choice>
    <mc:Fallback>
      <p:transition spd="med" advTm="6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4"/>
          <p:cNvSpPr txBox="1"/>
          <p:nvPr/>
        </p:nvSpPr>
        <p:spPr>
          <a:xfrm>
            <a:off x="6662038" y="89686"/>
            <a:ext cx="2269490" cy="436245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>
            <a:defPPr>
              <a:defRPr lang="zh-CN"/>
            </a:defPPr>
            <a:lvl1pPr algn="ctr" defTabSz="685800">
              <a:defRPr sz="2400" b="1" kern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latin typeface="Calibri" panose="020F0502020204030204" charset="0"/>
              </a:rPr>
              <a:t>③</a:t>
            </a:r>
            <a:r>
              <a:rPr lang="zh-CN" altLang="en-US" dirty="0"/>
              <a:t>聚类指标选择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任意多边形 5"/>
              <p:cNvSpPr/>
              <p:nvPr/>
            </p:nvSpPr>
            <p:spPr>
              <a:xfrm>
                <a:off x="611505" y="771525"/>
                <a:ext cx="7560945" cy="791845"/>
              </a:xfrm>
              <a:custGeom>
                <a:avLst/>
                <a:gdLst>
                  <a:gd name="connsiteX0" fmla="*/ 0 w 8136904"/>
                  <a:gd name="connsiteY0" fmla="*/ 156797 h 940761"/>
                  <a:gd name="connsiteX1" fmla="*/ 156797 w 8136904"/>
                  <a:gd name="connsiteY1" fmla="*/ 0 h 940761"/>
                  <a:gd name="connsiteX2" fmla="*/ 7980107 w 8136904"/>
                  <a:gd name="connsiteY2" fmla="*/ 0 h 940761"/>
                  <a:gd name="connsiteX3" fmla="*/ 8136904 w 8136904"/>
                  <a:gd name="connsiteY3" fmla="*/ 156797 h 940761"/>
                  <a:gd name="connsiteX4" fmla="*/ 8136904 w 8136904"/>
                  <a:gd name="connsiteY4" fmla="*/ 783964 h 940761"/>
                  <a:gd name="connsiteX5" fmla="*/ 7980107 w 8136904"/>
                  <a:gd name="connsiteY5" fmla="*/ 940761 h 940761"/>
                  <a:gd name="connsiteX6" fmla="*/ 156797 w 8136904"/>
                  <a:gd name="connsiteY6" fmla="*/ 940761 h 940761"/>
                  <a:gd name="connsiteX7" fmla="*/ 0 w 8136904"/>
                  <a:gd name="connsiteY7" fmla="*/ 783964 h 940761"/>
                  <a:gd name="connsiteX8" fmla="*/ 0 w 8136904"/>
                  <a:gd name="connsiteY8" fmla="*/ 156797 h 940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36904" h="940761">
                    <a:moveTo>
                      <a:pt x="0" y="156797"/>
                    </a:moveTo>
                    <a:cubicBezTo>
                      <a:pt x="0" y="70200"/>
                      <a:pt x="70200" y="0"/>
                      <a:pt x="156797" y="0"/>
                    </a:cubicBezTo>
                    <a:lnTo>
                      <a:pt x="7980107" y="0"/>
                    </a:lnTo>
                    <a:cubicBezTo>
                      <a:pt x="8066704" y="0"/>
                      <a:pt x="8136904" y="70200"/>
                      <a:pt x="8136904" y="156797"/>
                    </a:cubicBezTo>
                    <a:lnTo>
                      <a:pt x="8136904" y="783964"/>
                    </a:lnTo>
                    <a:cubicBezTo>
                      <a:pt x="8136904" y="870561"/>
                      <a:pt x="8066704" y="940761"/>
                      <a:pt x="7980107" y="940761"/>
                    </a:cubicBezTo>
                    <a:lnTo>
                      <a:pt x="156797" y="940761"/>
                    </a:lnTo>
                    <a:cubicBezTo>
                      <a:pt x="70200" y="940761"/>
                      <a:pt x="0" y="870561"/>
                      <a:pt x="0" y="783964"/>
                    </a:cubicBezTo>
                    <a:lnTo>
                      <a:pt x="0" y="156797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9744" tIns="129744" rIns="129744" bIns="129744" numCol="1" spcCol="1270" anchor="ctr" anchorCtr="0">
                <a:noAutofit/>
              </a:bodyPr>
              <a:lstStyle/>
              <a:p>
                <a:pPr lvl="0" algn="l" defTabSz="9779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200" kern="1200"/>
                  <a:t>CH</a:t>
                </a:r>
                <a:r>
                  <a:rPr lang="zh-CN" sz="2200" kern="1200"/>
                  <a:t>指标计算公式如下：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kern="1200">
                        <a:latin typeface="Cambria Math" panose="02040503050406030204" pitchFamily="18" charset="0"/>
                      </a:rPr>
                      <m:t>ch</m:t>
                    </m:r>
                    <m:r>
                      <m:rPr>
                        <m:nor/>
                      </m:rPr>
                      <a:rPr lang="en-US" sz="2200" b="0" i="0" kern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kern="1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b="0" i="0" kern="12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sz="2200" i="1" kern="1200"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sz="2200" i="1" kern="120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ch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sz="2200" i="1" kern="1200">
                                <a:solidFill>
                                  <a:srgbClr val="0000FF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kern="1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ch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kern="1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2200" b="0" i="0" kern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kern="1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b="0" i="0" kern="12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200" b="0" i="1" kern="1200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altLang="zh-CN" sz="2200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200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b="0" i="1" kern="1200" smtClean="0">
                                <a:solidFill>
                                  <a:srgbClr val="0000FF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120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200" b="0" i="1" kern="120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2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200" b="0" i="1" kern="1200" smtClean="0">
                            <a:latin typeface="Cambria Math" panose="02040503050406030204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zh-CN" sz="2200" kern="1200"/>
              </a:p>
            </p:txBody>
          </p:sp>
        </mc:Choice>
        <mc:Fallback>
          <p:sp>
            <p:nvSpPr>
              <p:cNvPr id="6" name="任意多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" y="771525"/>
                <a:ext cx="7560945" cy="791845"/>
              </a:xfrm>
              <a:custGeom>
                <a:avLst/>
                <a:gdLst>
                  <a:gd name="connsiteX0" fmla="*/ 0 w 8136904"/>
                  <a:gd name="connsiteY0" fmla="*/ 156797 h 940761"/>
                  <a:gd name="connsiteX1" fmla="*/ 156797 w 8136904"/>
                  <a:gd name="connsiteY1" fmla="*/ 0 h 940761"/>
                  <a:gd name="connsiteX2" fmla="*/ 7980107 w 8136904"/>
                  <a:gd name="connsiteY2" fmla="*/ 0 h 940761"/>
                  <a:gd name="connsiteX3" fmla="*/ 8136904 w 8136904"/>
                  <a:gd name="connsiteY3" fmla="*/ 156797 h 940761"/>
                  <a:gd name="connsiteX4" fmla="*/ 8136904 w 8136904"/>
                  <a:gd name="connsiteY4" fmla="*/ 783964 h 940761"/>
                  <a:gd name="connsiteX5" fmla="*/ 7980107 w 8136904"/>
                  <a:gd name="connsiteY5" fmla="*/ 940761 h 940761"/>
                  <a:gd name="connsiteX6" fmla="*/ 156797 w 8136904"/>
                  <a:gd name="connsiteY6" fmla="*/ 940761 h 940761"/>
                  <a:gd name="connsiteX7" fmla="*/ 0 w 8136904"/>
                  <a:gd name="connsiteY7" fmla="*/ 783964 h 940761"/>
                  <a:gd name="connsiteX8" fmla="*/ 0 w 8136904"/>
                  <a:gd name="connsiteY8" fmla="*/ 156797 h 940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36904" h="940761">
                    <a:moveTo>
                      <a:pt x="0" y="156797"/>
                    </a:moveTo>
                    <a:cubicBezTo>
                      <a:pt x="0" y="70200"/>
                      <a:pt x="70200" y="0"/>
                      <a:pt x="156797" y="0"/>
                    </a:cubicBezTo>
                    <a:lnTo>
                      <a:pt x="7980107" y="0"/>
                    </a:lnTo>
                    <a:cubicBezTo>
                      <a:pt x="8066704" y="0"/>
                      <a:pt x="8136904" y="70200"/>
                      <a:pt x="8136904" y="156797"/>
                    </a:cubicBezTo>
                    <a:lnTo>
                      <a:pt x="8136904" y="783964"/>
                    </a:lnTo>
                    <a:cubicBezTo>
                      <a:pt x="8136904" y="870561"/>
                      <a:pt x="8066704" y="940761"/>
                      <a:pt x="7980107" y="940761"/>
                    </a:cubicBezTo>
                    <a:lnTo>
                      <a:pt x="156797" y="940761"/>
                    </a:lnTo>
                    <a:cubicBezTo>
                      <a:pt x="70200" y="940761"/>
                      <a:pt x="0" y="870561"/>
                      <a:pt x="0" y="783964"/>
                    </a:cubicBezTo>
                    <a:lnTo>
                      <a:pt x="0" y="156797"/>
                    </a:lnTo>
                    <a:close/>
                  </a:path>
                </a:pathLst>
              </a:custGeom>
              <a:blipFill rotWithShape="1">
                <a:blip r:embed="rId1"/>
                <a:stretch>
                  <a:fillRect l="-168" t="-1604" r="-168" b="-1604"/>
                </a:stretch>
              </a:blipFill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任意多边形 6"/>
              <p:cNvSpPr/>
              <p:nvPr/>
            </p:nvSpPr>
            <p:spPr>
              <a:xfrm>
                <a:off x="611505" y="1798955"/>
                <a:ext cx="7560945" cy="1009650"/>
              </a:xfrm>
              <a:custGeom>
                <a:avLst/>
                <a:gdLst>
                  <a:gd name="connsiteX0" fmla="*/ 0 w 8136904"/>
                  <a:gd name="connsiteY0" fmla="*/ 0 h 751410"/>
                  <a:gd name="connsiteX1" fmla="*/ 8136904 w 8136904"/>
                  <a:gd name="connsiteY1" fmla="*/ 0 h 751410"/>
                  <a:gd name="connsiteX2" fmla="*/ 8136904 w 8136904"/>
                  <a:gd name="connsiteY2" fmla="*/ 751410 h 751410"/>
                  <a:gd name="connsiteX3" fmla="*/ 0 w 8136904"/>
                  <a:gd name="connsiteY3" fmla="*/ 751410 h 751410"/>
                  <a:gd name="connsiteX4" fmla="*/ 0 w 8136904"/>
                  <a:gd name="connsiteY4" fmla="*/ 0 h 751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36904" h="751410">
                    <a:moveTo>
                      <a:pt x="0" y="0"/>
                    </a:moveTo>
                    <a:lnTo>
                      <a:pt x="8136904" y="0"/>
                    </a:lnTo>
                    <a:lnTo>
                      <a:pt x="8136904" y="751410"/>
                    </a:lnTo>
                    <a:lnTo>
                      <a:pt x="0" y="75141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8347" tIns="20320" rIns="113792" bIns="20320" numCol="1" spcCol="1270" anchor="t" anchorCtr="0">
                <a:noAutofit/>
              </a:bodyPr>
              <a:lstStyle/>
              <a:p>
                <a:pPr marL="171450" lvl="1" indent="-171450" algn="l" defTabSz="711200" rtl="0">
                  <a:lnSpc>
                    <a:spcPct val="150000"/>
                  </a:lnSpc>
                  <a:spcBef>
                    <a:spcPct val="0"/>
                  </a:spcBef>
                  <a:spcAft>
                    <a:spcPct val="20000"/>
                  </a:spcAft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sz="1400" i="1" kern="120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sz="1400" kern="1200" smtClean="0"/>
                  <a:t>是</a:t>
                </a:r>
                <a:r>
                  <a:rPr lang="zh-CN" sz="1400" b="1" kern="1200" smtClean="0">
                    <a:solidFill>
                      <a:srgbClr val="FF0000"/>
                    </a:solidFill>
                  </a:rPr>
                  <a:t>类</a:t>
                </a:r>
                <a:r>
                  <a:rPr lang="zh-CN" sz="1400" b="1" kern="1200">
                    <a:solidFill>
                      <a:srgbClr val="FF0000"/>
                    </a:solidFill>
                  </a:rPr>
                  <a:t>内</a:t>
                </a:r>
                <a:r>
                  <a:rPr lang="zh-CN" sz="1400" kern="1200"/>
                  <a:t>分散矩阵，定义如下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1400" i="1" kern="120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 kern="12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sz="1400" i="1" kern="1200"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sz="1400" i="1" kern="1200">
                                <a:latin typeface="Cambria Math" panose="02040503050406030204"/>
                              </a:rPr>
                            </m:ctrlPr>
                          </m:naryPr>
                          <m:sub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sz="1400" i="1" kern="1200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zh-CN" sz="1400" i="1" kern="1200">
                                    <a:latin typeface="Cambria Math" panose="02040503050406030204"/>
                                  </a:rPr>
                                </m:ctrlPr>
                              </m:sSupPr>
                              <m:e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sz="1400" i="1" kern="1200"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i="1" kern="120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sz="1400" i="1" kern="1200">
                                        <a:latin typeface="Cambria Math" panose="0204050305040603020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i="1" kern="120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zh-CN" altLang="en-US" sz="1400" i="1" kern="1200" smtClean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zh-CN" sz="1400" kern="1200"/>
              </a:p>
              <a:p>
                <a:pPr marL="171450" lvl="1" indent="-171450" algn="l" defTabSz="711200" rtl="0">
                  <a:lnSpc>
                    <a:spcPct val="150000"/>
                  </a:lnSpc>
                  <a:spcBef>
                    <a:spcPct val="0"/>
                  </a:spcBef>
                  <a:spcAft>
                    <a:spcPct val="20000"/>
                  </a:spcAft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sz="1400" i="1" kern="1200" smtClean="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sz="1400" kern="1200" smtClean="0"/>
                  <a:t>是</a:t>
                </a:r>
                <a:r>
                  <a:rPr lang="zh-CN" altLang="en-US" sz="1400" b="1" kern="1200" smtClean="0">
                    <a:solidFill>
                      <a:srgbClr val="FF0000"/>
                    </a:solidFill>
                  </a:rPr>
                  <a:t>类</a:t>
                </a:r>
                <a:r>
                  <a:rPr lang="zh-CN" sz="1400" b="1" kern="1200" smtClean="0">
                    <a:solidFill>
                      <a:srgbClr val="FF0000"/>
                    </a:solidFill>
                  </a:rPr>
                  <a:t>间</a:t>
                </a:r>
                <a:r>
                  <a:rPr lang="zh-CN" sz="1400" kern="1200"/>
                  <a:t>分散矩阵，定义如下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1400" i="1" kern="1200"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 kern="12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sz="1400" i="1" kern="1200"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a:rPr lang="en-US" sz="1400" i="1" kern="120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sz="1400" i="1" kern="1200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p>
                          <m:sSupPr>
                            <m:ctrlPr>
                              <a:rPr lang="zh-CN" sz="1400" i="1" kern="1200"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sz="1400" i="1" kern="1200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zh-CN" sz="1400" i="1" kern="1200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400" i="1" kern="120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i="1" kern="12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sz="1400" kern="1200"/>
                  <a:t>。</a:t>
                </a:r>
                <a:endParaRPr lang="zh-CN" sz="1400" kern="1200"/>
              </a:p>
            </p:txBody>
          </p:sp>
        </mc:Choice>
        <mc:Fallback>
          <p:sp>
            <p:nvSpPr>
              <p:cNvPr id="7" name="任意多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" y="1798955"/>
                <a:ext cx="7560945" cy="1009650"/>
              </a:xfrm>
              <a:custGeom>
                <a:avLst/>
                <a:gdLst>
                  <a:gd name="connsiteX0" fmla="*/ 0 w 8136904"/>
                  <a:gd name="connsiteY0" fmla="*/ 0 h 751410"/>
                  <a:gd name="connsiteX1" fmla="*/ 8136904 w 8136904"/>
                  <a:gd name="connsiteY1" fmla="*/ 0 h 751410"/>
                  <a:gd name="connsiteX2" fmla="*/ 8136904 w 8136904"/>
                  <a:gd name="connsiteY2" fmla="*/ 751410 h 751410"/>
                  <a:gd name="connsiteX3" fmla="*/ 0 w 8136904"/>
                  <a:gd name="connsiteY3" fmla="*/ 751410 h 751410"/>
                  <a:gd name="connsiteX4" fmla="*/ 0 w 8136904"/>
                  <a:gd name="connsiteY4" fmla="*/ 0 h 751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36904" h="751410">
                    <a:moveTo>
                      <a:pt x="0" y="0"/>
                    </a:moveTo>
                    <a:lnTo>
                      <a:pt x="8136904" y="0"/>
                    </a:lnTo>
                    <a:lnTo>
                      <a:pt x="8136904" y="751410"/>
                    </a:lnTo>
                    <a:lnTo>
                      <a:pt x="0" y="75141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2"/>
                <a:stretch>
                  <a:fillRect b="-2013"/>
                </a:stretch>
              </a:blipFill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31" b="49145"/>
          <a:stretch>
            <a:fillRect/>
          </a:stretch>
        </p:blipFill>
        <p:spPr bwMode="auto">
          <a:xfrm>
            <a:off x="6948805" y="771525"/>
            <a:ext cx="1915160" cy="229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>
          <a:xfrm>
            <a:off x="7380605" y="1274445"/>
            <a:ext cx="347980" cy="473325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cxnSp>
        <p:nvCxnSpPr>
          <p:cNvPr id="11" name="直接箭头连接符 10"/>
          <p:cNvCxnSpPr>
            <a:stCxn id="10" idx="2"/>
          </p:cNvCxnSpPr>
          <p:nvPr/>
        </p:nvCxnSpPr>
        <p:spPr>
          <a:xfrm flipH="1">
            <a:off x="6156325" y="1511300"/>
            <a:ext cx="1224280" cy="4838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868035" y="1635760"/>
            <a:ext cx="2480945" cy="956310"/>
          </a:xfrm>
          <a:prstGeom prst="straightConnector1">
            <a:avLst/>
          </a:prstGeom>
          <a:ln w="22225" cmpd="dbl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288020" y="1362710"/>
            <a:ext cx="244475" cy="36000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308215" y="483870"/>
            <a:ext cx="182816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dirty="0" smtClean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Calinski-Harabaz（</a:t>
            </a:r>
            <a:r>
              <a:rPr lang="en-US" altLang="zh-CN" sz="1200" dirty="0" smtClean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CH)</a:t>
            </a:r>
            <a:endParaRPr lang="en-US" altLang="zh-CN" sz="1200" dirty="0" smtClean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0980" y="123190"/>
            <a:ext cx="6522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运用CH指标的机器学习方法研究拓扑相变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G:\毕业论文wjl\小论文图片\fig5-new_sixHoney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9"/>
          <a:stretch>
            <a:fillRect/>
          </a:stretch>
        </p:blipFill>
        <p:spPr bwMode="auto">
          <a:xfrm>
            <a:off x="2704465" y="3234690"/>
            <a:ext cx="1841500" cy="18643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图片 19" descr="G:\毕业论文wjl\小论文图片\fig5-new_sixHoney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1" r="-1"/>
          <a:stretch>
            <a:fillRect/>
          </a:stretch>
        </p:blipFill>
        <p:spPr bwMode="auto">
          <a:xfrm>
            <a:off x="4715510" y="3220085"/>
            <a:ext cx="2001520" cy="187833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文本框 20"/>
          <p:cNvSpPr txBox="1"/>
          <p:nvPr/>
        </p:nvSpPr>
        <p:spPr>
          <a:xfrm>
            <a:off x="251460" y="2828290"/>
            <a:ext cx="3075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  <a:cs typeface="+mj-ea"/>
                <a:sym typeface="+mn-ea"/>
              </a:rPr>
              <a:t>例：六角晶格上</a:t>
            </a:r>
            <a:r>
              <a:rPr lang="en-US" altLang="zh-CN" sz="1200" b="1" dirty="0" smtClean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  <a:cs typeface="+mj-ea"/>
                <a:sym typeface="+mn-ea"/>
              </a:rPr>
              <a:t>XY </a:t>
            </a:r>
            <a:r>
              <a:rPr lang="zh-CN" altLang="en-US" sz="1200" b="1" dirty="0" smtClean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  <a:cs typeface="+mj-ea"/>
                <a:sym typeface="+mn-ea"/>
              </a:rPr>
              <a:t>模型</a:t>
            </a:r>
            <a:endParaRPr lang="zh-CN" sz="1200" b="1" smtClean="0">
              <a:solidFill>
                <a:srgbClr val="FF0000"/>
              </a:solidFill>
              <a:highlight>
                <a:srgbClr val="FFFF00"/>
              </a:highlight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75330" y="2883535"/>
            <a:ext cx="81534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RNS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19700" y="2876550"/>
            <a:ext cx="7156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 descr="G:\毕业论文wjl\小论文图片\fig4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" y="3264535"/>
            <a:ext cx="2219325" cy="17665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6804025" y="3363595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  <a:cs typeface="+mj-ea"/>
                <a:sym typeface="+mn-ea"/>
              </a:rPr>
              <a:t>优势：</a:t>
            </a:r>
            <a:endParaRPr lang="zh-CN" altLang="en-US" sz="1600" b="1" dirty="0" smtClean="0">
              <a:solidFill>
                <a:srgbClr val="FF0000"/>
              </a:solidFill>
              <a:highlight>
                <a:srgbClr val="FFFF00"/>
              </a:highlight>
              <a:latin typeface="+mj-ea"/>
              <a:ea typeface="+mj-ea"/>
              <a:cs typeface="+mj-ea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smtClean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  <a:cs typeface="+mj-ea"/>
                <a:sym typeface="+mn-ea"/>
              </a:rPr>
              <a:t>CH</a:t>
            </a:r>
            <a:r>
              <a:rPr lang="zh-CN" sz="1600" b="1" smtClean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  <a:cs typeface="+mj-ea"/>
                <a:sym typeface="+mn-ea"/>
              </a:rPr>
              <a:t>指标方法</a:t>
            </a:r>
            <a:endParaRPr lang="zh-CN" sz="1600" b="1" smtClean="0">
              <a:solidFill>
                <a:srgbClr val="FF0000"/>
              </a:solidFill>
              <a:highlight>
                <a:srgbClr val="FFFF00"/>
              </a:highlight>
              <a:latin typeface="+mj-ea"/>
              <a:ea typeface="+mj-ea"/>
              <a:cs typeface="+mj-ea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sz="1600" b="1" smtClean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  <a:cs typeface="+mj-ea"/>
                <a:sym typeface="+mn-ea"/>
              </a:rPr>
              <a:t>收敛好</a:t>
            </a:r>
            <a:endParaRPr lang="zh-CN" sz="1600" b="1" smtClean="0">
              <a:solidFill>
                <a:srgbClr val="FF0000"/>
              </a:solidFill>
              <a:highlight>
                <a:srgbClr val="FFFF00"/>
              </a:highlight>
              <a:latin typeface="+mj-ea"/>
              <a:ea typeface="+mj-ea"/>
              <a:cs typeface="+mj-ea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sz="1600" b="1" smtClean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  <a:cs typeface="+mj-ea"/>
                <a:sym typeface="+mn-ea"/>
              </a:rPr>
              <a:t>受超参数影响小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8">
        <p:fade/>
      </p:transition>
    </mc:Choice>
    <mc:Fallback>
      <p:transition spd="med" advTm="2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-477"/>
            <a:ext cx="2275205" cy="5144453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8751" y="2537133"/>
            <a:ext cx="1182370" cy="697865"/>
          </a:xfrm>
          <a:prstGeom prst="rect">
            <a:avLst/>
          </a:prstGeom>
        </p:spPr>
        <p:txBody>
          <a:bodyPr wrap="none" lIns="68576" tIns="34288" rIns="68576" bIns="34288">
            <a:spAutoFit/>
          </a:bodyPr>
          <a:lstStyle/>
          <a:p>
            <a:r>
              <a:rPr kumimoji="1" lang="zh-CN" altLang="en-US" sz="41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  <a:endParaRPr kumimoji="1" lang="zh-CN" altLang="en-US" sz="41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049" name="Picture 1" descr="F:\2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" y="1006439"/>
            <a:ext cx="135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700020" y="3580130"/>
            <a:ext cx="39439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Phys. Rev. E 99, 032142 (2019)</a:t>
            </a:r>
            <a:endParaRPr lang="zh-CN" altLang="en-US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Phys. Rev. Research 3, 013074 (2021)</a:t>
            </a:r>
            <a:endParaRPr lang="zh-CN" altLang="en-US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Phys. Rev. E 105, 024144 (2022)</a:t>
            </a:r>
            <a:endParaRPr lang="zh-CN" altLang="en-US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28265" y="988060"/>
            <a:ext cx="641794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+mj-lt"/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机器学习方法研究渗流和XY模型的相变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+mj-lt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+mj-lt"/>
              <a:buNone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+mj-lt"/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运用Calinski-Harabaz指标的机器学习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+mj-lt"/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方法研究拓扑相变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+mj-lt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非监督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+mj-lt"/>
              <a:buNone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 typeface="+mj-lt"/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基于辅助Ising变量的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非监督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机器学习方法研究渗流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+mj-lt"/>
              <a:buNone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+mj-lt"/>
              <a:buNone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12565" y="195580"/>
            <a:ext cx="1800225" cy="504190"/>
          </a:xfrm>
          <a:prstGeom prst="rect">
            <a:avLst/>
          </a:prstGeom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00020" y="267970"/>
            <a:ext cx="5974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sz="2400" b="1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机器学习方法研究相变：非局域和拓扑相变</a:t>
            </a:r>
            <a:endParaRPr kumimoji="1" lang="zh-CN" altLang="en-US" sz="2400" b="1" dirty="0" smtClean="0">
              <a:solidFill>
                <a:srgbClr val="FF0000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764"/>
    </mc:Choice>
    <mc:Fallback>
      <p:transition advTm="476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 rotWithShape="1">
          <a:blip r:embed="rId1"/>
          <a:srcRect l="33873" b="67201"/>
          <a:stretch>
            <a:fillRect/>
          </a:stretch>
        </p:blipFill>
        <p:spPr>
          <a:xfrm>
            <a:off x="3635130" y="51435"/>
            <a:ext cx="2277990" cy="1181100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07598" y="51584"/>
          <a:ext cx="8831580" cy="503237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79759"/>
                <a:gridCol w="1579760"/>
                <a:gridCol w="5671820"/>
              </a:tblGrid>
              <a:tr h="1224280">
                <a:tc rowSpan="3"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sym typeface="Arial" panose="020B0604020202020204" pitchFamily="34" charset="0"/>
                        </a:rPr>
                        <a:t>Ising</a:t>
                      </a:r>
                      <a:r>
                        <a:rPr lang="zh-CN" altLang="en-US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sym typeface="Arial" panose="020B0604020202020204" pitchFamily="34" charset="0"/>
                        </a:rPr>
                        <a:t>模型</a:t>
                      </a:r>
                      <a:endParaRPr lang="zh-CN" altLang="en-US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sym typeface="Arial" panose="020B0604020202020204" pitchFamily="34" charset="0"/>
                        </a:rPr>
                        <a:t>非拓扑相变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err="1" smtClean="0"/>
                        <a:t>ch</a:t>
                      </a:r>
                      <a:r>
                        <a:rPr lang="zh-CN" altLang="zh-CN" sz="1800" dirty="0"/>
                        <a:t>指</a:t>
                      </a:r>
                      <a:r>
                        <a:rPr lang="zh-CN" altLang="zh-CN" sz="1800" dirty="0" smtClean="0"/>
                        <a:t>标</a:t>
                      </a:r>
                      <a:endParaRPr lang="zh-CN" altLang="zh-CN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800" dirty="0"/>
                    </a:p>
                  </a:txBody>
                  <a:tcPr anchor="ctr"/>
                </a:tc>
              </a:tr>
              <a:tr h="1080119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降维后聚类结果图</a:t>
                      </a:r>
                      <a:endParaRPr lang="zh-CN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800"/>
                    </a:p>
                  </a:txBody>
                  <a:tcPr anchor="ctr"/>
                </a:tc>
              </a:tr>
              <a:tr h="1386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比热尖峰与</a:t>
                      </a:r>
                      <a:r>
                        <a:rPr lang="en-US" altLang="zh-CN" sz="1800" smtClean="0"/>
                        <a:t>ch</a:t>
                      </a:r>
                      <a:r>
                        <a:rPr lang="zh-CN" altLang="en-US" sz="1800" smtClean="0"/>
                        <a:t>指标结果对比</a:t>
                      </a:r>
                      <a:endParaRPr lang="zh-CN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800"/>
                    </a:p>
                  </a:txBody>
                  <a:tcPr anchor="ctr"/>
                </a:tc>
              </a:tr>
              <a:tr h="1341120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sym typeface="Arial" panose="020B0604020202020204" pitchFamily="34" charset="0"/>
                        </a:rPr>
                        <a:t>XY</a:t>
                      </a: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sym typeface="Arial" panose="020B0604020202020204" pitchFamily="34" charset="0"/>
                        </a:rPr>
                        <a:t>模型</a:t>
                      </a:r>
                      <a:endParaRPr lang="zh-CN" altLang="en-US" sz="18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sym typeface="Arial" panose="020B0604020202020204" pitchFamily="34" charset="0"/>
                        </a:rPr>
                        <a:t>拓扑相变</a:t>
                      </a:r>
                      <a:endParaRPr lang="zh-CN" altLang="en-US" sz="1800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smtClean="0">
                          <a:sym typeface="+mn-ea"/>
                        </a:rPr>
                        <a:t>ch</a:t>
                      </a:r>
                      <a:r>
                        <a:rPr lang="zh-CN" altLang="en-US" sz="1800" smtClean="0">
                          <a:sym typeface="+mn-ea"/>
                        </a:rPr>
                        <a:t>指标</a:t>
                      </a:r>
                      <a:endParaRPr lang="zh-CN" altLang="en-US" sz="1800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8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图片 8"/>
          <p:cNvPicPr/>
          <p:nvPr/>
        </p:nvPicPr>
        <p:blipFill rotWithShape="1">
          <a:blip r:embed="rId1"/>
          <a:srcRect t="33999" b="40001"/>
          <a:stretch>
            <a:fillRect/>
          </a:stretch>
        </p:blipFill>
        <p:spPr>
          <a:xfrm>
            <a:off x="3636324" y="1347755"/>
            <a:ext cx="3444839" cy="93610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图片 9"/>
          <p:cNvPicPr/>
          <p:nvPr/>
        </p:nvPicPr>
        <p:blipFill rotWithShape="1">
          <a:blip r:embed="rId1"/>
          <a:srcRect l="33207" t="63350" b="2650"/>
          <a:stretch>
            <a:fillRect/>
          </a:stretch>
        </p:blipFill>
        <p:spPr>
          <a:xfrm>
            <a:off x="3623631" y="2499360"/>
            <a:ext cx="2300919" cy="12242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2" t="891" r="1542" b="-891"/>
          <a:stretch>
            <a:fillRect/>
          </a:stretch>
        </p:blipFill>
        <p:spPr bwMode="auto">
          <a:xfrm>
            <a:off x="394970" y="1131570"/>
            <a:ext cx="1082040" cy="2127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4"/>
          <a:stretch>
            <a:fillRect/>
          </a:stretch>
        </p:blipFill>
        <p:spPr bwMode="auto">
          <a:xfrm>
            <a:off x="3612515" y="3867785"/>
            <a:ext cx="418020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1"/>
    </mc:Choice>
    <mc:Fallback>
      <p:transition advTm="6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7"/>
          <p:cNvSpPr txBox="1"/>
          <p:nvPr/>
        </p:nvSpPr>
        <p:spPr>
          <a:xfrm>
            <a:off x="6660168" y="157116"/>
            <a:ext cx="6408712" cy="398780"/>
          </a:xfrm>
          <a:prstGeom prst="rect">
            <a:avLst/>
          </a:prstGeom>
          <a:solidFill>
            <a:srgbClr val="F4F4F4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q=2 GXY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78845" y="1203221"/>
            <a:ext cx="4453293" cy="302433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367020" y="1038225"/>
            <a:ext cx="3533775" cy="2016125"/>
            <a:chOff x="5575203" y="1059583"/>
            <a:chExt cx="2921233" cy="2016224"/>
          </a:xfrm>
        </p:grpSpPr>
        <p:pic>
          <p:nvPicPr>
            <p:cNvPr id="9" name="图片 8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8" r="4935" b="39861"/>
            <a:stretch>
              <a:fillRect/>
            </a:stretch>
          </p:blipFill>
          <p:spPr bwMode="auto">
            <a:xfrm>
              <a:off x="5575203" y="1059583"/>
              <a:ext cx="2921233" cy="201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椭圆 9"/>
            <p:cNvSpPr/>
            <p:nvPr/>
          </p:nvSpPr>
          <p:spPr>
            <a:xfrm>
              <a:off x="6548947" y="2632231"/>
              <a:ext cx="92738" cy="932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337875" y="2637265"/>
              <a:ext cx="92738" cy="932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126804" y="2639249"/>
              <a:ext cx="92738" cy="932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箭头连接符 12"/>
          <p:cNvCxnSpPr/>
          <p:nvPr/>
        </p:nvCxnSpPr>
        <p:spPr>
          <a:xfrm flipH="1" flipV="1">
            <a:off x="4715510" y="1779905"/>
            <a:ext cx="1368425" cy="791845"/>
          </a:xfrm>
          <a:prstGeom prst="straightConnector1">
            <a:avLst/>
          </a:prstGeom>
          <a:ln w="25400" cmpd="dbl">
            <a:solidFill>
              <a:srgbClr val="0083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3"/>
          </p:cNvCxnSpPr>
          <p:nvPr/>
        </p:nvCxnSpPr>
        <p:spPr>
          <a:xfrm flipH="1" flipV="1">
            <a:off x="4385310" y="2571115"/>
            <a:ext cx="1920875" cy="123825"/>
          </a:xfrm>
          <a:prstGeom prst="straightConnector1">
            <a:avLst/>
          </a:prstGeom>
          <a:ln w="25400" cmpd="dbl">
            <a:solidFill>
              <a:srgbClr val="0083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4715308" y="2733791"/>
            <a:ext cx="1901120" cy="803908"/>
          </a:xfrm>
          <a:prstGeom prst="straightConnector1">
            <a:avLst/>
          </a:prstGeom>
          <a:ln w="25400" cmpd="dbl">
            <a:solidFill>
              <a:srgbClr val="0083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2"/>
          <p:cNvSpPr txBox="1"/>
          <p:nvPr/>
        </p:nvSpPr>
        <p:spPr>
          <a:xfrm>
            <a:off x="220907" y="4235995"/>
            <a:ext cx="4108818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拓扑限制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，数值分布呈均匀分布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拓扑限制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，数值分布呈现峰值结构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88" y="3147382"/>
            <a:ext cx="2794675" cy="44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图片 23" descr="2W_][78NN$2W%NYJ`S$0{DP"/>
          <p:cNvPicPr>
            <a:picLocks noChangeAspect="1"/>
          </p:cNvPicPr>
          <p:nvPr/>
        </p:nvPicPr>
        <p:blipFill>
          <a:blip r:embed="rId4">
            <a:lum bright="-12000" contrast="30000"/>
          </a:blip>
          <a:srcRect r="3325" b="10980"/>
          <a:stretch>
            <a:fillRect/>
          </a:stretch>
        </p:blipFill>
        <p:spPr>
          <a:xfrm>
            <a:off x="179070" y="768350"/>
            <a:ext cx="4655185" cy="3727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59569" y="3795851"/>
            <a:ext cx="4069080" cy="133794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虚线</a:t>
            </a:r>
            <a:r>
              <a:rPr lang="en-US" altLang="zh-CN" dirty="0" smtClean="0">
                <a:solidFill>
                  <a:srgbClr val="FD9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为传统方法得到相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变边界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心圆、五角星与棕色为机器学习结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果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非拓扑相变：不需要加拓扑限制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0980" y="123190"/>
            <a:ext cx="6522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运用CH指标的机器学习方法研究拓扑相变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7"/>
    </mc:Choice>
    <mc:Fallback>
      <p:transition advTm="3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1109345"/>
            <a:ext cx="4695825" cy="301879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3047" y="1060109"/>
            <a:ext cx="3960440" cy="3116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直接箭头连接符 8"/>
          <p:cNvCxnSpPr/>
          <p:nvPr/>
        </p:nvCxnSpPr>
        <p:spPr>
          <a:xfrm flipH="1" flipV="1">
            <a:off x="3563620" y="1419860"/>
            <a:ext cx="1368425" cy="1656080"/>
          </a:xfrm>
          <a:prstGeom prst="straightConnector1">
            <a:avLst/>
          </a:prstGeom>
          <a:ln cmpd="thickThin">
            <a:solidFill>
              <a:srgbClr val="0083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8171740" y="3147811"/>
            <a:ext cx="92738" cy="932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597854" y="3147706"/>
            <a:ext cx="92738" cy="932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931756" y="3147839"/>
            <a:ext cx="92738" cy="932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4023360" y="2787650"/>
            <a:ext cx="2420620" cy="288290"/>
          </a:xfrm>
          <a:prstGeom prst="straightConnector1">
            <a:avLst/>
          </a:prstGeom>
          <a:ln cmpd="dbl">
            <a:solidFill>
              <a:srgbClr val="0083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067810" y="3291840"/>
            <a:ext cx="4051300" cy="360045"/>
          </a:xfrm>
          <a:prstGeom prst="straightConnector1">
            <a:avLst/>
          </a:prstGeom>
          <a:ln cmpd="dbl">
            <a:solidFill>
              <a:srgbClr val="0083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>
            <a:off x="1983" y="4062707"/>
            <a:ext cx="62604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含拓扑限制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，数值分布呈现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峰值和均匀分布，</a:t>
            </a:r>
            <a:r>
              <a:rPr lang="zh-CN" altLang="en-US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看不出差别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去掉拓扑限制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，数值分布呈现由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峰值向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峰转换的情况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7" name="Picture 1" descr="C:\Users\tian\AppData\Roaming\Tencent\Users\1794670899\QQ\WinTemp\RichOle\4}QRK4{@O538REF96((Z8S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12" y="616256"/>
            <a:ext cx="55245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7"/>
          <p:cNvSpPr txBox="1"/>
          <p:nvPr/>
        </p:nvSpPr>
        <p:spPr>
          <a:xfrm>
            <a:off x="6660168" y="157116"/>
            <a:ext cx="6408712" cy="398780"/>
          </a:xfrm>
          <a:prstGeom prst="rect">
            <a:avLst/>
          </a:prstGeom>
          <a:solidFill>
            <a:srgbClr val="F4F4F4"/>
          </a:solidFill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q=8 GXY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83935" y="4587875"/>
            <a:ext cx="2316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0000FF"/>
                </a:solidFill>
                <a:sym typeface="+mn-ea"/>
              </a:rPr>
              <a:t>非拓扑相变：不需要加拓扑限制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0980" y="123190"/>
            <a:ext cx="6522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运用CH指标的机器学习方法研究拓扑相变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6"/>
    </mc:Choice>
    <mc:Fallback>
      <p:transition advTm="15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 rotWithShape="1">
          <a:blip r:embed="rId1"/>
          <a:srcRect t="49055"/>
          <a:stretch>
            <a:fillRect/>
          </a:stretch>
        </p:blipFill>
        <p:spPr>
          <a:xfrm>
            <a:off x="205740" y="2169795"/>
            <a:ext cx="3996690" cy="228028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30885"/>
            <a:ext cx="4545965" cy="429768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2555875" y="3075305"/>
            <a:ext cx="4176395" cy="635"/>
          </a:xfrm>
          <a:prstGeom prst="straightConnector1">
            <a:avLst/>
          </a:prstGeom>
          <a:ln cmpd="thickThin">
            <a:solidFill>
              <a:srgbClr val="0083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1403350" y="3003550"/>
            <a:ext cx="5400675" cy="1368425"/>
          </a:xfrm>
          <a:prstGeom prst="straightConnector1">
            <a:avLst/>
          </a:prstGeom>
          <a:ln cmpd="dbl">
            <a:solidFill>
              <a:srgbClr val="0083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636010" y="1563370"/>
            <a:ext cx="3168015" cy="1296670"/>
          </a:xfrm>
          <a:prstGeom prst="straightConnector1">
            <a:avLst/>
          </a:prstGeom>
          <a:ln cmpd="dbl">
            <a:solidFill>
              <a:srgbClr val="0083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7"/>
          <p:cNvSpPr txBox="1"/>
          <p:nvPr/>
        </p:nvSpPr>
        <p:spPr>
          <a:xfrm>
            <a:off x="6660168" y="157116"/>
            <a:ext cx="6408712" cy="398780"/>
          </a:xfrm>
          <a:prstGeom prst="rect">
            <a:avLst/>
          </a:prstGeom>
          <a:solidFill>
            <a:srgbClr val="F4F4F4"/>
          </a:solidFill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q=8 GXY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 rotWithShape="1">
          <a:blip r:embed="rId1"/>
          <a:srcRect l="34986" b="51391"/>
          <a:stretch>
            <a:fillRect/>
          </a:stretch>
        </p:blipFill>
        <p:spPr>
          <a:xfrm>
            <a:off x="220980" y="555625"/>
            <a:ext cx="3965575" cy="14986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20980" y="123190"/>
            <a:ext cx="6522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运用CH指标的机器学习方法研究拓扑相变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6"/>
    </mc:Choice>
    <mc:Fallback>
      <p:transition advTm="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7"/>
          <p:cNvSpPr txBox="1"/>
          <p:nvPr/>
        </p:nvSpPr>
        <p:spPr>
          <a:xfrm>
            <a:off x="6660168" y="157116"/>
            <a:ext cx="6408712" cy="398780"/>
          </a:xfrm>
          <a:prstGeom prst="rect">
            <a:avLst/>
          </a:prstGeom>
          <a:solidFill>
            <a:srgbClr val="F4F4F4"/>
          </a:solidFill>
        </p:spPr>
        <p:txBody>
          <a:bodyPr wrap="square" rtlCol="0">
            <a:spAutoFit/>
          </a:bodyPr>
          <a:p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215" y="1275715"/>
            <a:ext cx="4192905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</a:rPr>
              <a:t>①回顾</a:t>
            </a:r>
            <a:r>
              <a:rPr lang="en-US" altLang="zh-CN" sz="2400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</a:rPr>
              <a:t>RNS</a:t>
            </a:r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</a:rPr>
              <a:t>方法</a:t>
            </a:r>
            <a:endParaRPr lang="zh-CN" altLang="en-US" sz="2400" dirty="0" smtClean="0">
              <a:solidFill>
                <a:srgbClr val="FF0000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②提出基于CH指标的更一般的</a:t>
            </a:r>
            <a:endParaRPr lang="zh-CN" altLang="en-US" sz="2400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框架：拓扑和非拓扑相变</a:t>
            </a:r>
            <a:endParaRPr lang="zh-CN" altLang="en-US" sz="2400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③定义了</a:t>
            </a:r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</a:rPr>
              <a:t>CH指标并发现</a:t>
            </a:r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其受超</a:t>
            </a:r>
            <a:endParaRPr lang="zh-CN" altLang="en-US" sz="2400" dirty="0" smtClean="0">
              <a:solidFill>
                <a:srgbClr val="FF0000"/>
              </a:solidFill>
              <a:latin typeface="Calibri" panose="020F0502020204030204" charset="0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400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  <a:sym typeface="+mn-ea"/>
              </a:rPr>
              <a:t>参数影响较小。</a:t>
            </a:r>
            <a:endParaRPr lang="zh-CN" altLang="en-US" sz="2400" dirty="0" smtClean="0">
              <a:solidFill>
                <a:srgbClr val="FF0000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④实现</a:t>
            </a:r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Ising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模型，</a:t>
            </a:r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XY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模型</a:t>
            </a:r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, q=2,</a:t>
            </a:r>
            <a:endParaRPr lang="en-US" altLang="zh-CN" sz="2400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    8 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广义</a:t>
            </a:r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XY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模型整体相图。</a:t>
            </a:r>
            <a:endParaRPr lang="zh-CN" altLang="en-US" sz="2400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6516366" y="156857"/>
            <a:ext cx="482453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 i="1" dirty="0">
                <a:solidFill>
                  <a:srgbClr val="0000FF"/>
                </a:solidFill>
              </a:rPr>
              <a:t>PRR 3, 013074 </a:t>
            </a:r>
            <a:r>
              <a:rPr lang="en-US" altLang="zh-CN" sz="1600" b="1" dirty="0">
                <a:solidFill>
                  <a:srgbClr val="0000FF"/>
                </a:solidFill>
              </a:rPr>
              <a:t>（2021）</a:t>
            </a:r>
            <a:endParaRPr lang="en-US" altLang="zh-CN" sz="1600" b="1" dirty="0">
              <a:solidFill>
                <a:srgbClr val="0000FF"/>
              </a:solidFill>
            </a:endParaRPr>
          </a:p>
        </p:txBody>
      </p:sp>
      <p:pic>
        <p:nvPicPr>
          <p:cNvPr id="8" name="图片 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35500" y="768985"/>
            <a:ext cx="4441825" cy="430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220980" y="123190"/>
            <a:ext cx="6522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运用CH指标的机器学习方法研究拓扑相变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6"/>
    </mc:Choice>
    <mc:Fallback>
      <p:transition advTm="15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20980" y="123190"/>
            <a:ext cx="757936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基于辅助Ising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变量的非监督机器学习方法研究渗流</a:t>
            </a:r>
            <a:endParaRPr lang="zh-CN" altLang="en-US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+mj-lt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张浚垠, 张博, 徐均益, 张万舟</a:t>
            </a:r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邓友金</a:t>
            </a:r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                              </a:t>
            </a:r>
            <a:r>
              <a:rPr lang="zh-CN" altLang="en-US" sz="1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Phys. Rev. E 105, 024144 (2022)</a:t>
            </a:r>
            <a:endParaRPr lang="zh-CN" altLang="en-US" sz="1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G3UTEB{K](879(%]$OH%QH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1268095"/>
            <a:ext cx="8759825" cy="353568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884795" y="123190"/>
            <a:ext cx="753110" cy="885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812405" y="1059180"/>
            <a:ext cx="9474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Prof. 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Deng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3350" y="4803775"/>
            <a:ext cx="223075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我们的创新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点：辅助Ising变量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3800" y="4803775"/>
            <a:ext cx="370395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Confusion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方法，Nature Physics  13, 435(2017)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9705" y="123190"/>
            <a:ext cx="70046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Confusion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（试探标签法），</a:t>
            </a:r>
            <a:r>
              <a:rPr lang="zh-CN" altLang="en-US" b="1" dirty="0" smtClean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Nature Physics  13, 435(2017)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表格 21"/>
          <p:cNvGraphicFramePr/>
          <p:nvPr>
            <p:custDataLst>
              <p:tags r:id="rId1"/>
            </p:custDataLst>
          </p:nvPr>
        </p:nvGraphicFramePr>
        <p:xfrm>
          <a:off x="179070" y="627380"/>
          <a:ext cx="4952365" cy="4113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2510"/>
                <a:gridCol w="1379855"/>
              </a:tblGrid>
              <a:tr h="88074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latin typeface="Calibri" panose="020F0502020204030204" charset="0"/>
                          <a:sym typeface="+mn-ea"/>
                        </a:rPr>
                        <a:t>①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{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sym typeface="+mn-ea"/>
                        </a:rPr>
                        <a:t>狗、狗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sym typeface="+mn-ea"/>
                        </a:rPr>
                        <a:t>、狗、狗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}</a:t>
                      </a:r>
                      <a:endParaRPr lang="zh-CN" altLang="en-US" sz="1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latin typeface="Calibri" panose="020F0502020204030204" charset="0"/>
                          <a:sym typeface="+mn-ea"/>
                        </a:rPr>
                        <a:t>②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{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sym typeface="+mn-ea"/>
                        </a:rPr>
                        <a:t>猫，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sym typeface="+mn-ea"/>
                        </a:rPr>
                        <a:t>狗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sym typeface="+mn-ea"/>
                        </a:rPr>
                        <a:t>，狗，狗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}</a:t>
                      </a: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latin typeface="Calibri" panose="020F0502020204030204" charset="0"/>
                          <a:sym typeface="+mn-ea"/>
                        </a:rPr>
                        <a:t>③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{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sym typeface="+mn-ea"/>
                        </a:rPr>
                        <a:t>猫，猫，狗，狗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}</a:t>
                      </a: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solidFill>
                            <a:srgbClr val="FF0000"/>
                          </a:solidFill>
                          <a:latin typeface="Calibri" panose="020F0502020204030204" charset="0"/>
                          <a:sym typeface="+mn-ea"/>
                        </a:rPr>
                        <a:t>④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{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sym typeface="+mn-ea"/>
                        </a:rPr>
                        <a:t>猫，猫，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sym typeface="+mn-ea"/>
                        </a:rPr>
                        <a:t>猫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sym typeface="+mn-ea"/>
                        </a:rPr>
                        <a:t>，狗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}</a:t>
                      </a:r>
                      <a:endParaRPr lang="zh-CN" altLang="en-US" sz="1800" b="1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60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1">
                          <a:solidFill>
                            <a:srgbClr val="FF0000"/>
                          </a:solidFill>
                          <a:latin typeface="Calibri" panose="020F0502020204030204" charset="0"/>
                          <a:sym typeface="+mn-ea"/>
                        </a:rPr>
                        <a:t>⑤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{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sym typeface="+mn-ea"/>
                        </a:rPr>
                        <a:t>猫，猫，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sym typeface="+mn-ea"/>
                        </a:rPr>
                        <a:t>猫，猫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}</a:t>
                      </a: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图片 10" descr="9GCBVWMV8Z~EN~QOHKNFCVH"/>
          <p:cNvPicPr>
            <a:picLocks noChangeAspect="1"/>
          </p:cNvPicPr>
          <p:nvPr/>
        </p:nvPicPr>
        <p:blipFill>
          <a:blip r:embed="rId2"/>
          <a:srcRect l="23380" r="17270" b="65445"/>
          <a:stretch>
            <a:fillRect/>
          </a:stretch>
        </p:blipFill>
        <p:spPr>
          <a:xfrm>
            <a:off x="251460" y="699770"/>
            <a:ext cx="3476625" cy="683895"/>
          </a:xfrm>
          <a:prstGeom prst="rect">
            <a:avLst/>
          </a:prstGeom>
        </p:spPr>
      </p:pic>
      <p:pic>
        <p:nvPicPr>
          <p:cNvPr id="26" name="图片 25" descr="9GCBVWMV8Z~EN~QOHKNFCVH"/>
          <p:cNvPicPr>
            <a:picLocks noChangeAspect="1"/>
          </p:cNvPicPr>
          <p:nvPr/>
        </p:nvPicPr>
        <p:blipFill>
          <a:blip r:embed="rId2"/>
          <a:srcRect l="23380" r="17270" b="65445"/>
          <a:stretch>
            <a:fillRect/>
          </a:stretch>
        </p:blipFill>
        <p:spPr>
          <a:xfrm>
            <a:off x="251460" y="1563370"/>
            <a:ext cx="3476625" cy="683895"/>
          </a:xfrm>
          <a:prstGeom prst="rect">
            <a:avLst/>
          </a:prstGeom>
        </p:spPr>
      </p:pic>
      <p:pic>
        <p:nvPicPr>
          <p:cNvPr id="27" name="图片 26" descr="9GCBVWMV8Z~EN~QOHKNFCVH"/>
          <p:cNvPicPr>
            <a:picLocks noChangeAspect="1"/>
          </p:cNvPicPr>
          <p:nvPr/>
        </p:nvPicPr>
        <p:blipFill>
          <a:blip r:embed="rId2"/>
          <a:srcRect l="23380" r="17270" b="65445"/>
          <a:stretch>
            <a:fillRect/>
          </a:stretch>
        </p:blipFill>
        <p:spPr>
          <a:xfrm>
            <a:off x="251460" y="2391410"/>
            <a:ext cx="3476625" cy="683895"/>
          </a:xfrm>
          <a:prstGeom prst="rect">
            <a:avLst/>
          </a:prstGeom>
        </p:spPr>
      </p:pic>
      <p:pic>
        <p:nvPicPr>
          <p:cNvPr id="28" name="图片 27" descr="9GCBVWMV8Z~EN~QOHKNFCVH"/>
          <p:cNvPicPr>
            <a:picLocks noChangeAspect="1"/>
          </p:cNvPicPr>
          <p:nvPr/>
        </p:nvPicPr>
        <p:blipFill>
          <a:blip r:embed="rId2"/>
          <a:srcRect l="23380" r="17270" b="65445"/>
          <a:stretch>
            <a:fillRect/>
          </a:stretch>
        </p:blipFill>
        <p:spPr>
          <a:xfrm>
            <a:off x="251460" y="3291840"/>
            <a:ext cx="3476625" cy="683895"/>
          </a:xfrm>
          <a:prstGeom prst="rect">
            <a:avLst/>
          </a:prstGeom>
        </p:spPr>
      </p:pic>
      <p:pic>
        <p:nvPicPr>
          <p:cNvPr id="29" name="图片 28" descr="9GCBVWMV8Z~EN~QOHKNFCVH"/>
          <p:cNvPicPr>
            <a:picLocks noChangeAspect="1"/>
          </p:cNvPicPr>
          <p:nvPr/>
        </p:nvPicPr>
        <p:blipFill>
          <a:blip r:embed="rId2"/>
          <a:srcRect l="23380" r="17270" b="65445"/>
          <a:stretch>
            <a:fillRect/>
          </a:stretch>
        </p:blipFill>
        <p:spPr>
          <a:xfrm>
            <a:off x="251460" y="4083050"/>
            <a:ext cx="3476625" cy="683895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248285" y="730250"/>
            <a:ext cx="3175" cy="6889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15695" y="1591945"/>
            <a:ext cx="3175" cy="6889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979930" y="2425065"/>
            <a:ext cx="3175" cy="6889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844165" y="3319145"/>
            <a:ext cx="3175" cy="6889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708400" y="4083050"/>
            <a:ext cx="3175" cy="6889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 descr="Q{(1QI1LQFG{ES5C~XMTN_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627380"/>
            <a:ext cx="3825240" cy="417131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380605" y="163512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①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68895" y="307530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②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44840" y="131635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③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80120" y="2787650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④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82050" y="149161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⑤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092315" y="123190"/>
            <a:ext cx="21082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1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P. L. van Nieuwenburg, Ye-Hua Liu &amp; Sebastian D. Huber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107315" y="123190"/>
            <a:ext cx="4680585" cy="4896485"/>
          </a:xfrm>
          <a:prstGeom prst="rect">
            <a:avLst/>
          </a:prstGeom>
          <a:solidFill>
            <a:schemeClr val="accent2">
              <a:lumMod val="40000"/>
              <a:lumOff val="60000"/>
              <a:alpha val="24000"/>
            </a:schemeClr>
          </a:solidFill>
        </p:spPr>
        <p:txBody>
          <a:bodyPr wrap="none">
            <a:spAutoFit/>
          </a:bodyPr>
          <a:p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705" y="123190"/>
            <a:ext cx="29229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辅助Ising变量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Mapping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3204210" y="1045845"/>
          <a:ext cx="1505585" cy="1577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981200" imgH="2011680" progId="Paint.Picture">
                  <p:embed/>
                </p:oleObj>
              </mc:Choice>
              <mc:Fallback>
                <p:oleObj name="" r:id="rId1" imgW="1981200" imgH="201168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04210" y="1045845"/>
                        <a:ext cx="1505585" cy="1577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96215" y="555625"/>
            <a:ext cx="36131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一个渗流构型，有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个团簇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操作：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空格点标记为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00FF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团簇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的概率整体赋值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Ising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-1  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-1.</a:t>
            </a:r>
            <a:endParaRPr lang="en-US" altLang="zh-CN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后：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晶格格点变量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{-1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0}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稀释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Ising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3435985"/>
            <a:ext cx="3439160" cy="1607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215" y="2789555"/>
            <a:ext cx="33477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Mapping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的效果：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形成团簇，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需引入格点间连接信息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75555" y="123190"/>
            <a:ext cx="37820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Mapping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是必要的，否则正方和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角晶格将得到完全相同的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 descr="6JTNYY63MFB01FWJ{F42_B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738505"/>
            <a:ext cx="3473450" cy="1941195"/>
          </a:xfrm>
          <a:prstGeom prst="rect">
            <a:avLst/>
          </a:prstGeom>
        </p:spPr>
      </p:pic>
      <p:pic>
        <p:nvPicPr>
          <p:cNvPr id="35" name="图片 34" descr="Q{(1QI1LQFG{ES5C~XMTN_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325" y="2810510"/>
            <a:ext cx="3426460" cy="2136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3D0Q7{{RS[B300@]S`JAPG"/>
          <p:cNvPicPr>
            <a:picLocks noChangeAspect="1"/>
          </p:cNvPicPr>
          <p:nvPr/>
        </p:nvPicPr>
        <p:blipFill>
          <a:blip r:embed="rId1"/>
          <a:srcRect b="18614"/>
          <a:stretch>
            <a:fillRect/>
          </a:stretch>
        </p:blipFill>
        <p:spPr>
          <a:xfrm>
            <a:off x="1115695" y="1419225"/>
            <a:ext cx="7925435" cy="3596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36195" y="3723640"/>
            <a:ext cx="1292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有辅助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6JTNYY63MFB01FWJ{F42_BV"/>
          <p:cNvPicPr>
            <a:picLocks noChangeAspect="1"/>
          </p:cNvPicPr>
          <p:nvPr/>
        </p:nvPicPr>
        <p:blipFill>
          <a:blip r:embed="rId2"/>
          <a:srcRect l="2066" t="2290" r="52230" b="14818"/>
          <a:stretch>
            <a:fillRect/>
          </a:stretch>
        </p:blipFill>
        <p:spPr>
          <a:xfrm>
            <a:off x="1619885" y="327025"/>
            <a:ext cx="1076325" cy="1092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36195" y="2067560"/>
            <a:ext cx="1292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无辅助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2890" y="51435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正方晶格点渗流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6JTNYY63MFB01FWJ{F42_BV"/>
          <p:cNvPicPr>
            <a:picLocks noChangeAspect="1"/>
          </p:cNvPicPr>
          <p:nvPr/>
        </p:nvPicPr>
        <p:blipFill>
          <a:blip r:embed="rId2"/>
          <a:srcRect l="53291" b="15963"/>
          <a:stretch>
            <a:fillRect/>
          </a:stretch>
        </p:blipFill>
        <p:spPr>
          <a:xfrm>
            <a:off x="3491865" y="327025"/>
            <a:ext cx="1082040" cy="10877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20110" y="51435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角晶格点渗流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R2A31_`N%EE8N8Q%6(83B~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460" y="407670"/>
            <a:ext cx="1130300" cy="10071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08215" y="51435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正方晶格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棒渗流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1455" y="51435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六角晶格点渗流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7P{V@W`)MZ3RX48I6PFK8J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330" y="339090"/>
            <a:ext cx="1133475" cy="1010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9705" y="123825"/>
            <a:ext cx="27101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辅助Ising变量保持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关联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不变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483870"/>
            <a:ext cx="2720340" cy="36893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915670"/>
            <a:ext cx="3398520" cy="47371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95" y="1594485"/>
            <a:ext cx="953135" cy="2787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995" y="1588770"/>
            <a:ext cx="344805" cy="307340"/>
          </a:xfrm>
          <a:prstGeom prst="rect">
            <a:avLst/>
          </a:prstGeom>
        </p:spPr>
      </p:pic>
      <p:pic>
        <p:nvPicPr>
          <p:cNvPr id="26" name="图片 25" descr="3TT[BG9Q7R9350U$Y0_@9Q6"/>
          <p:cNvPicPr>
            <a:picLocks noChangeAspect="1"/>
          </p:cNvPicPr>
          <p:nvPr/>
        </p:nvPicPr>
        <p:blipFill>
          <a:blip r:embed="rId5"/>
          <a:srcRect r="44809"/>
          <a:stretch>
            <a:fillRect/>
          </a:stretch>
        </p:blipFill>
        <p:spPr>
          <a:xfrm>
            <a:off x="251460" y="2536825"/>
            <a:ext cx="2967990" cy="444500"/>
          </a:xfrm>
          <a:prstGeom prst="rect">
            <a:avLst/>
          </a:prstGeom>
        </p:spPr>
      </p:pic>
      <p:pic>
        <p:nvPicPr>
          <p:cNvPr id="27" name="图片 26" descr="3TT[BG9Q7R9350U$Y0_@9Q6"/>
          <p:cNvPicPr>
            <a:picLocks noChangeAspect="1"/>
          </p:cNvPicPr>
          <p:nvPr/>
        </p:nvPicPr>
        <p:blipFill>
          <a:blip r:embed="rId5"/>
          <a:srcRect l="56019"/>
          <a:stretch>
            <a:fillRect/>
          </a:stretch>
        </p:blipFill>
        <p:spPr>
          <a:xfrm>
            <a:off x="236220" y="3134360"/>
            <a:ext cx="2882265" cy="487680"/>
          </a:xfrm>
          <a:prstGeom prst="rect">
            <a:avLst/>
          </a:prstGeom>
        </p:spPr>
      </p:pic>
      <p:pic>
        <p:nvPicPr>
          <p:cNvPr id="28" name="图片 27" descr="FW{}UO$7MXX870}%I~A[$[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" y="4102100"/>
            <a:ext cx="2940050" cy="400050"/>
          </a:xfrm>
          <a:prstGeom prst="rect">
            <a:avLst/>
          </a:prstGeom>
        </p:spPr>
      </p:pic>
      <p:pic>
        <p:nvPicPr>
          <p:cNvPr id="29" name="图片 28" descr="~V87O1~Y{FZ3`JX@7%9DLL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7330" y="1995805"/>
            <a:ext cx="2152650" cy="3448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rcRect t="13450"/>
          <a:stretch>
            <a:fillRect/>
          </a:stretch>
        </p:blipFill>
        <p:spPr>
          <a:xfrm>
            <a:off x="207645" y="4860290"/>
            <a:ext cx="1857375" cy="2609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51460" y="3724275"/>
            <a:ext cx="13220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 j 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属于不同团簇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23215" y="4528185"/>
            <a:ext cx="13220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 j 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属于相同团簇</a:t>
            </a:r>
            <a:endParaRPr lang="zh-CN" altLang="en-US" sz="12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851910" y="51435"/>
            <a:ext cx="1270" cy="5148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507990" y="123825"/>
            <a:ext cx="2214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关联函数表示的物理量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X%G40$091PDOF{4ZFG6M7`D"/>
          <p:cNvPicPr>
            <a:picLocks noChangeAspect="1"/>
          </p:cNvPicPr>
          <p:nvPr/>
        </p:nvPicPr>
        <p:blipFill>
          <a:blip r:embed="rId9">
            <a:lum bright="-24000" contrast="42000"/>
          </a:blip>
          <a:stretch>
            <a:fillRect/>
          </a:stretch>
        </p:blipFill>
        <p:spPr>
          <a:xfrm>
            <a:off x="8890" y="1588770"/>
            <a:ext cx="1391285" cy="6165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67810" y="515620"/>
            <a:ext cx="2824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磁化率和集团大小二阶矩相等</a:t>
            </a:r>
            <a:endParaRPr lang="zh-CN" altLang="en-US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31P$J[@KA5Z2]L95_2{[0G3"/>
          <p:cNvPicPr>
            <a:picLocks noChangeAspect="1"/>
          </p:cNvPicPr>
          <p:nvPr/>
        </p:nvPicPr>
        <p:blipFill>
          <a:blip r:embed="rId10">
            <a:lum bright="-6000" contrast="12000"/>
          </a:blip>
          <a:stretch>
            <a:fillRect/>
          </a:stretch>
        </p:blipFill>
        <p:spPr>
          <a:xfrm>
            <a:off x="4139565" y="1389380"/>
            <a:ext cx="1524000" cy="333375"/>
          </a:xfrm>
          <a:prstGeom prst="rect">
            <a:avLst/>
          </a:prstGeom>
        </p:spPr>
      </p:pic>
      <p:pic>
        <p:nvPicPr>
          <p:cNvPr id="33" name="图片 32" descr="N)FW}EL%[37`ANL2KB3OA7F"/>
          <p:cNvPicPr>
            <a:picLocks noChangeAspect="1"/>
          </p:cNvPicPr>
          <p:nvPr/>
        </p:nvPicPr>
        <p:blipFill>
          <a:blip r:embed="rId11">
            <a:lum bright="-6000" contrast="12000"/>
          </a:blip>
          <a:stretch>
            <a:fillRect/>
          </a:stretch>
        </p:blipFill>
        <p:spPr>
          <a:xfrm>
            <a:off x="4139565" y="988060"/>
            <a:ext cx="1333500" cy="304800"/>
          </a:xfrm>
          <a:prstGeom prst="rect">
            <a:avLst/>
          </a:prstGeom>
        </p:spPr>
      </p:pic>
      <p:pic>
        <p:nvPicPr>
          <p:cNvPr id="34" name="图片 33" descr="8_EU@AU2J)[2FPR%$_CCUX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9565" y="1873250"/>
            <a:ext cx="1749425" cy="634365"/>
          </a:xfrm>
          <a:prstGeom prst="rect">
            <a:avLst/>
          </a:prstGeom>
        </p:spPr>
      </p:pic>
      <p:pic>
        <p:nvPicPr>
          <p:cNvPr id="35" name="图片 34" descr="F2M@UJ)9LJ5T1AF3G2~(P}A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0200" y="2644140"/>
            <a:ext cx="4044315" cy="1676400"/>
          </a:xfrm>
          <a:prstGeom prst="rect">
            <a:avLst/>
          </a:prstGeom>
        </p:spPr>
      </p:pic>
      <p:pic>
        <p:nvPicPr>
          <p:cNvPr id="36" name="图片 35" descr="3]$5@8{J9[V@22B46`JL_K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63845" y="4444365"/>
            <a:ext cx="2857500" cy="58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06684" y="2623454"/>
            <a:ext cx="8829812" cy="1791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：通过计算，积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累了很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些数据进行“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”， 训练出</a:t>
            </a:r>
            <a:r>
              <a:rPr lang="zh-CN" altLang="en-US" sz="1600" dirty="0">
                <a:solidFill>
                  <a:srgbClr val="CC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CC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CC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967881" y="44938"/>
            <a:ext cx="1369604" cy="438580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>
            <a:defPPr>
              <a:defRPr lang="zh-CN"/>
            </a:defPPr>
            <a:lvl1pPr algn="ctr">
              <a:defRPr sz="2500" b="1" kern="0">
                <a:solidFill>
                  <a:srgbClr val="005AD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85800"/>
            <a:r>
              <a:rPr lang="zh-CN" altLang="en-US" sz="2400" dirty="0">
                <a:solidFill>
                  <a:srgbClr val="0000CC"/>
                </a:solidFill>
              </a:rPr>
              <a:t>机器学</a:t>
            </a:r>
            <a:r>
              <a:rPr lang="zh-CN" altLang="en-US" sz="2400" dirty="0" smtClean="0">
                <a:solidFill>
                  <a:srgbClr val="0000CC"/>
                </a:solidFill>
              </a:rPr>
              <a:t>习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684" y="771550"/>
            <a:ext cx="8829812" cy="14711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人类在成长、生活过程中积累了很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类定期地对这些经验进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行“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”， 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得了生活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 smtClean="0">
                <a:solidFill>
                  <a:srgbClr val="CC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CC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CC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3371215" y="1830705"/>
            <a:ext cx="60261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689860" y="1647825"/>
            <a:ext cx="594995" cy="381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4005" y="1639570"/>
            <a:ext cx="899795" cy="381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600">
                <a:solidFill>
                  <a:srgbClr val="CC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 smtClean="0">
                <a:solidFill>
                  <a:srgbClr val="FF0000"/>
                </a:solidFill>
              </a:rPr>
              <a:t>学     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48985" y="1635760"/>
            <a:ext cx="594995" cy="381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srgbClr val="CC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endParaRPr lang="en-US" altLang="zh-CN" sz="1600" dirty="0">
              <a:solidFill>
                <a:srgbClr val="CC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116830" y="1830705"/>
            <a:ext cx="60261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33520" y="3456384"/>
            <a:ext cx="1082348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分类、回归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5576" y="3475"/>
            <a:ext cx="1630568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+mn-ea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+mn-ea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6388009" y="3622895"/>
            <a:ext cx="144000" cy="6325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265805" y="3914775"/>
            <a:ext cx="60261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583815" y="3731895"/>
            <a:ext cx="594995" cy="381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97960" y="3723640"/>
            <a:ext cx="1005205" cy="412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600">
                <a:solidFill>
                  <a:srgbClr val="CC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 smtClean="0">
                <a:solidFill>
                  <a:srgbClr val="FF0000"/>
                </a:solidFill>
              </a:rPr>
              <a:t>机器学习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140960" y="3914775"/>
            <a:ext cx="60261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798185" y="3739515"/>
            <a:ext cx="594995" cy="381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srgbClr val="CC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endParaRPr lang="en-US" altLang="zh-CN" sz="1600" dirty="0">
              <a:solidFill>
                <a:srgbClr val="CC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88224" y="3999540"/>
            <a:ext cx="1441420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聚类、数据降维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29644" y="350785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有标签</a:t>
            </a:r>
            <a:endParaRPr lang="zh-CN" altLang="en-US" sz="1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2133" y="40434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zh-CN" altLang="en-US" sz="1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265">
        <p:fade/>
      </p:transition>
    </mc:Choice>
    <mc:Fallback>
      <p:transition spd="med" advTm="72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19" grpId="0"/>
      <p:bldP spid="9" grpId="0" animBg="1"/>
      <p:bldP spid="26" grpId="0"/>
      <p:bldP spid="13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7HNA9@DK1HV9_LC[TTF3V2"/>
          <p:cNvPicPr>
            <a:picLocks noChangeAspect="1"/>
          </p:cNvPicPr>
          <p:nvPr/>
        </p:nvPicPr>
        <p:blipFill>
          <a:blip r:embed="rId1"/>
          <a:srcRect l="48988" b="27812"/>
          <a:stretch>
            <a:fillRect/>
          </a:stretch>
        </p:blipFill>
        <p:spPr>
          <a:xfrm>
            <a:off x="395605" y="471170"/>
            <a:ext cx="2444115" cy="2089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5120" y="4937760"/>
            <a:ext cx="179324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 Wessel PRB(2018)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L3KNZL05DM6Z32YNVEU6E~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2825115"/>
            <a:ext cx="2510790" cy="21126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850" y="195580"/>
            <a:ext cx="15005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关联渗流：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XY 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7995" y="2571750"/>
            <a:ext cx="17875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Zhang et al PR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</a:t>
            </a:r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(2022)</a:t>
            </a:r>
            <a:endParaRPr lang="en-US" altLang="zh-CN" sz="12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 descr="47$0W%1M)6(XG}FK](Y~T]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83235"/>
            <a:ext cx="2132965" cy="2076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75965" y="207645"/>
            <a:ext cx="16910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关联渗流：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Potts 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D8BJ`~C8K_8CD2K}SFQ`7KY"/>
          <p:cNvPicPr>
            <a:picLocks noChangeAspect="1"/>
          </p:cNvPicPr>
          <p:nvPr/>
        </p:nvPicPr>
        <p:blipFill>
          <a:blip r:embed="rId4">
            <a:lum bright="-6000" contrast="48000"/>
          </a:blip>
          <a:stretch>
            <a:fillRect/>
          </a:stretch>
        </p:blipFill>
        <p:spPr>
          <a:xfrm>
            <a:off x="3275965" y="2847340"/>
            <a:ext cx="1781175" cy="9620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75965" y="2588260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哈密顿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YQL@R86B%O3(O(V`E`Y$J]P"/>
          <p:cNvPicPr>
            <a:picLocks noChangeAspect="1"/>
          </p:cNvPicPr>
          <p:nvPr/>
        </p:nvPicPr>
        <p:blipFill>
          <a:blip r:embed="rId5"/>
          <a:srcRect t="9006"/>
          <a:stretch>
            <a:fillRect/>
          </a:stretch>
        </p:blipFill>
        <p:spPr>
          <a:xfrm>
            <a:off x="3276600" y="4206875"/>
            <a:ext cx="1892935" cy="308610"/>
          </a:xfrm>
          <a:prstGeom prst="rect">
            <a:avLst/>
          </a:prstGeom>
        </p:spPr>
      </p:pic>
      <p:pic>
        <p:nvPicPr>
          <p:cNvPr id="18" name="图片 17" descr="16DBUD(`0$UL8X`WTZ_[`S2"/>
          <p:cNvPicPr>
            <a:picLocks noChangeAspect="1"/>
          </p:cNvPicPr>
          <p:nvPr/>
        </p:nvPicPr>
        <p:blipFill>
          <a:blip r:embed="rId6"/>
          <a:srcRect t="14685"/>
          <a:stretch>
            <a:fillRect/>
          </a:stretch>
        </p:blipFill>
        <p:spPr>
          <a:xfrm>
            <a:off x="3275965" y="4515485"/>
            <a:ext cx="1691005" cy="3098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965" y="4803775"/>
            <a:ext cx="2609850" cy="2673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275965" y="3870325"/>
            <a:ext cx="17068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相邻两点形成团簇概率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058160" y="-5080"/>
            <a:ext cx="1270" cy="5148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579745" y="0"/>
            <a:ext cx="1270" cy="4803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FPNUTO1(D}4JVZ_V2TNU(6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755" y="771525"/>
            <a:ext cx="3410585" cy="8502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652135" y="267335"/>
            <a:ext cx="29883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Swendsen-Wang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团簇更新方法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平衡态构型的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过程：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" name="对象 34"/>
          <p:cNvGraphicFramePr/>
          <p:nvPr/>
        </p:nvGraphicFramePr>
        <p:xfrm>
          <a:off x="5751195" y="2715895"/>
          <a:ext cx="33020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9" imgW="3299460" imgH="815340" progId="Paint.Picture">
                  <p:embed/>
                </p:oleObj>
              </mc:Choice>
              <mc:Fallback>
                <p:oleObj name="" r:id="rId9" imgW="3299460" imgH="815340" progId="Paint.Picture">
                  <p:embed/>
                  <p:pic>
                    <p:nvPicPr>
                      <p:cNvPr id="0" name="图片 35"/>
                      <p:cNvPicPr/>
                      <p:nvPr/>
                    </p:nvPicPr>
                    <p:blipFill>
                      <a:blip r:embed="rId10">
                        <a:lum bright="-12000" contrast="24000"/>
                      </a:blip>
                      <a:stretch>
                        <a:fillRect/>
                      </a:stretch>
                    </p:blipFill>
                    <p:spPr>
                      <a:xfrm>
                        <a:off x="5751195" y="2715895"/>
                        <a:ext cx="330200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5717540" y="2067560"/>
            <a:ext cx="32708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关联渗流构型：只需要团簇信息，大小和位置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751195" y="3651885"/>
            <a:ext cx="323469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关联渗流构型：再给每个团簇赋值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-1</a:t>
            </a: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0" name="对象 39"/>
          <p:cNvGraphicFramePr/>
          <p:nvPr/>
        </p:nvGraphicFramePr>
        <p:xfrm>
          <a:off x="6876415" y="4029710"/>
          <a:ext cx="838835" cy="800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11" imgW="838200" imgH="800100" progId="Paint.Picture">
                  <p:embed/>
                </p:oleObj>
              </mc:Choice>
              <mc:Fallback>
                <p:oleObj name="" r:id="rId11" imgW="838200" imgH="800100" progId="Paint.Picture">
                  <p:embed/>
                  <p:pic>
                    <p:nvPicPr>
                      <p:cNvPr id="0" name="图片 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76415" y="4029710"/>
                        <a:ext cx="838835" cy="800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20980" y="123190"/>
            <a:ext cx="757936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buClrTx/>
              <a:buSzTx/>
              <a:buFont typeface="+mj-lt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(3)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基于辅助Ising变量的非监督机器学习方法研究渗流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张浚垠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张博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徐均益, 张万舟</a:t>
            </a:r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and 邓友金</a:t>
            </a:r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  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Phys. Rev. E 105, 024144 (2022)</a:t>
            </a:r>
            <a:endParaRPr lang="en-US" altLang="zh-CN" sz="14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9740" y="1059180"/>
            <a:ext cx="61645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①提出辅助Ising变量法，帮助机器学习方法研究晶格统计物理模型</a:t>
            </a:r>
            <a:endParaRPr lang="zh-CN" altLang="en-US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9740" y="1419225"/>
            <a:ext cx="62191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②正方晶格、三角晶格、六角晶格的点渗流，正方晶格棒渗流，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995" y="1779270"/>
            <a:ext cx="2866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③</a:t>
            </a:r>
            <a:r>
              <a:rPr lang="en-US" altLang="zh-CN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XY </a:t>
            </a:r>
            <a:r>
              <a:rPr lang="zh-CN" altLang="en-US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模型，</a:t>
            </a:r>
            <a:r>
              <a:rPr lang="en-US" altLang="zh-CN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Potts </a:t>
            </a:r>
            <a:r>
              <a:rPr lang="zh-CN" altLang="en-US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模型</a:t>
            </a:r>
            <a:r>
              <a:rPr lang="en-US" altLang="zh-CN" b="1" dirty="0" smtClean="0">
                <a:solidFill>
                  <a:srgbClr val="0000FF"/>
                </a:solidFill>
                <a:latin typeface="Calibri" panose="020F0502020204030204" charset="0"/>
                <a:ea typeface="微软雅黑" panose="020B0503020204020204" pitchFamily="34" charset="-122"/>
              </a:rPr>
              <a:t>, ......</a:t>
            </a:r>
            <a:endParaRPr lang="en-US" altLang="zh-CN" b="1" dirty="0" smtClean="0">
              <a:solidFill>
                <a:srgbClr val="0000FF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0385" y="2283460"/>
            <a:ext cx="70656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不依赖于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空间维度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，也不依赖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相变类型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，不管是一级相变还是二级相变，是一个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较为普遍的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G3UTEB{K](879(%]$OH%QH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3095625"/>
            <a:ext cx="4705350" cy="1899285"/>
          </a:xfrm>
          <a:prstGeom prst="rect">
            <a:avLst/>
          </a:prstGeom>
        </p:spPr>
      </p:pic>
      <p:pic>
        <p:nvPicPr>
          <p:cNvPr id="10" name="图片 9" descr=")3FO)S7HUJZJ4VZS1H5QZI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35" y="3095625"/>
            <a:ext cx="3776345" cy="1814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AVZ06{)@)[WZN04AK}I6D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23190"/>
            <a:ext cx="4330065" cy="2901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460" y="3219450"/>
            <a:ext cx="4223385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用物理问题，证明某些机器学习概念</a:t>
            </a:r>
            <a:endParaRPr lang="zh-CN" altLang="en-US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提出机器学习方法，解决物理问题</a:t>
            </a:r>
            <a:endParaRPr lang="zh-CN" altLang="en-US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用传统方法帮助机器学习解决物理问题</a:t>
            </a:r>
            <a:endParaRPr lang="zh-CN" altLang="en-US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机器学习方法可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解释性</a:t>
            </a:r>
            <a:endParaRPr lang="zh-CN" altLang="en-US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......</a:t>
            </a:r>
            <a:endParaRPr lang="en-US" altLang="zh-CN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学习中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4390" y="339090"/>
            <a:ext cx="4246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致谢：</a:t>
            </a:r>
            <a:endParaRPr lang="zh-CN" altLang="en-US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感谢所有合作讨论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的老师和同学</a:t>
            </a:r>
            <a:endParaRPr lang="zh-CN" altLang="en-US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特别感谢张潘研究员</a:t>
            </a:r>
            <a:endParaRPr lang="zh-CN" altLang="en-US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特别感谢中国科学院理论物理所及彭桓武中心</a:t>
            </a:r>
            <a:endParaRPr lang="zh-CN" altLang="en-US" sz="12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145" y="3940175"/>
            <a:ext cx="25222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zhangwanzhou@tyut.edu.cn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zhangwanzhousbu@gmail.com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48200" y="51435"/>
            <a:ext cx="1270" cy="5148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967881" y="44938"/>
            <a:ext cx="1369604" cy="438580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>
            <a:defPPr>
              <a:defRPr lang="zh-CN"/>
            </a:defPPr>
            <a:lvl1pPr algn="ctr">
              <a:defRPr sz="2500" b="1" kern="0">
                <a:solidFill>
                  <a:srgbClr val="005AD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85800"/>
            <a:r>
              <a:rPr lang="zh-CN" altLang="en-US" sz="2400" dirty="0">
                <a:solidFill>
                  <a:srgbClr val="0000CC"/>
                </a:solidFill>
              </a:rPr>
              <a:t>机器学</a:t>
            </a:r>
            <a:r>
              <a:rPr lang="zh-CN" altLang="en-US" sz="2400" dirty="0" smtClean="0">
                <a:solidFill>
                  <a:srgbClr val="0000CC"/>
                </a:solidFill>
              </a:rPr>
              <a:t>习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555526"/>
            <a:ext cx="4572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）监督机器学习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947" y="894080"/>
            <a:ext cx="4050704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例：认苹果。教会旧苹果后，认识新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" y="1343660"/>
            <a:ext cx="3114040" cy="154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79512" y="2928858"/>
            <a:ext cx="4752528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1600" b="1" i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：有点圆，绿色叶子，红红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输出 </a:t>
            </a:r>
            <a:r>
              <a:rPr lang="en-US" altLang="zh-CN" sz="1600" b="1" i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：苹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果（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标签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再给个特征稍微不一样的</a:t>
            </a:r>
            <a:r>
              <a:rPr lang="en-US" altLang="zh-CN" sz="16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x′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仍然能认出来是苹果</a:t>
            </a:r>
            <a:r>
              <a:rPr lang="en-US" altLang="zh-CN" sz="16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1600" i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′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8024" y="555526"/>
            <a:ext cx="4104456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）非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督机器学习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76057" y="894080"/>
            <a:ext cx="3816423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例：对水果进行分类。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45" y="1347470"/>
            <a:ext cx="3985895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815556" y="2927335"/>
            <a:ext cx="4167789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对不同颜色和形状的物体进行了分类，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无需事先知道标签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5576" y="3475"/>
            <a:ext cx="1630568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+mn-ea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868035" y="3867785"/>
            <a:ext cx="2740660" cy="1162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2483609" y="4155976"/>
            <a:ext cx="4104456" cy="9772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）强化学习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智能体（动物）在与环境（人）交互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通过学习策略实现特定目标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05">
        <p:fade/>
      </p:transition>
    </mc:Choice>
    <mc:Fallback>
      <p:transition spd="med" advTm="33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/>
      <p:bldP spid="7" grpId="0"/>
      <p:bldP spid="6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386631" y="115952"/>
            <a:ext cx="2292934" cy="438580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>
            <a:defPPr>
              <a:defRPr lang="zh-CN"/>
            </a:defPPr>
            <a:lvl1pPr algn="ctr">
              <a:defRPr sz="2500" b="1" kern="0">
                <a:solidFill>
                  <a:srgbClr val="005AD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85800"/>
            <a:r>
              <a:rPr lang="zh-CN" altLang="en-US" sz="2400" dirty="0">
                <a:solidFill>
                  <a:srgbClr val="0000CC"/>
                </a:solidFill>
              </a:rPr>
              <a:t>机器学</a:t>
            </a:r>
            <a:r>
              <a:rPr lang="zh-CN" altLang="en-US" sz="2400" dirty="0" smtClean="0">
                <a:solidFill>
                  <a:srgbClr val="0000CC"/>
                </a:solidFill>
              </a:rPr>
              <a:t>习和物理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936" y="699542"/>
            <a:ext cx="3897008" cy="4796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700" dirty="0">
                <a:latin typeface="+mn-ea"/>
              </a:rPr>
              <a:t>近年来，机器学习方法和各领域快速融合和交叉发展，如</a:t>
            </a:r>
            <a:r>
              <a:rPr lang="zh-CN" altLang="en-US" sz="1700" dirty="0">
                <a:latin typeface="+mn-ea"/>
              </a:rPr>
              <a:t>语音识别</a:t>
            </a:r>
            <a:r>
              <a:rPr lang="zh-CN" altLang="en-US" sz="1700" dirty="0" smtClean="0">
                <a:latin typeface="+mn-ea"/>
              </a:rPr>
              <a:t>、自</a:t>
            </a:r>
            <a:r>
              <a:rPr lang="zh-CN" altLang="en-US" sz="1700" dirty="0">
                <a:latin typeface="+mn-ea"/>
              </a:rPr>
              <a:t>动驾驶和人机围棋对战等</a:t>
            </a:r>
            <a:r>
              <a:rPr lang="zh-CN" altLang="en-US" sz="1700" dirty="0" smtClean="0">
                <a:latin typeface="+mn-ea"/>
              </a:rPr>
              <a:t>。</a:t>
            </a:r>
            <a:endParaRPr lang="en-US" altLang="zh-CN" sz="1700" dirty="0" smtClean="0">
              <a:latin typeface="+mn-ea"/>
            </a:endParaRPr>
          </a:p>
          <a:p>
            <a:pPr marL="285750" indent="-28575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700" dirty="0" smtClean="0">
                <a:latin typeface="+mn-ea"/>
              </a:rPr>
              <a:t>在</a:t>
            </a:r>
            <a:r>
              <a:rPr lang="zh-CN" altLang="en-US" sz="1700" dirty="0">
                <a:latin typeface="+mn-ea"/>
              </a:rPr>
              <a:t>物理学领域，机器学习已经广泛应</a:t>
            </a:r>
            <a:r>
              <a:rPr lang="zh-CN" altLang="en-US" sz="1700" dirty="0" smtClean="0">
                <a:latin typeface="+mn-ea"/>
              </a:rPr>
              <a:t>用到</a:t>
            </a:r>
            <a:r>
              <a:rPr lang="zh-CN" altLang="en-US" sz="1700" dirty="0">
                <a:latin typeface="+mn-ea"/>
              </a:rPr>
              <a:t>统计物理、粒子物理和宇宙学、量子多体物质态、材料学、经典</a:t>
            </a:r>
            <a:r>
              <a:rPr lang="zh-CN" altLang="en-US" sz="1700" dirty="0" smtClean="0">
                <a:latin typeface="+mn-ea"/>
              </a:rPr>
              <a:t>和量</a:t>
            </a:r>
            <a:r>
              <a:rPr lang="zh-CN" altLang="en-US" sz="1700" dirty="0">
                <a:latin typeface="+mn-ea"/>
              </a:rPr>
              <a:t>子硬件等方向</a:t>
            </a:r>
            <a:r>
              <a:rPr lang="zh-CN" altLang="en-US" sz="1700" dirty="0" smtClean="0">
                <a:latin typeface="+mn-ea"/>
              </a:rPr>
              <a:t>。</a:t>
            </a:r>
            <a:endParaRPr lang="zh-CN" altLang="en-US" sz="1700" dirty="0" smtClean="0">
              <a:latin typeface="+mn-ea"/>
            </a:endParaRPr>
          </a:p>
          <a:p>
            <a:pPr indent="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CN" sz="1200" dirty="0" smtClean="0">
                <a:latin typeface="+mn-ea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+mn-ea"/>
              </a:rPr>
              <a:t>Rev. Mod. Phys. 91, 045002 (2019)</a:t>
            </a:r>
            <a:endParaRPr lang="en-US" altLang="zh-CN" sz="1200" dirty="0" smtClean="0">
              <a:latin typeface="+mn-ea"/>
            </a:endParaRPr>
          </a:p>
          <a:p>
            <a:pPr marL="285750" lvl="0" indent="-28575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70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机器学习在</a:t>
            </a:r>
            <a:r>
              <a:rPr lang="zh-CN" altLang="en-US" sz="1700" dirty="0">
                <a:solidFill>
                  <a:srgbClr val="000000"/>
                </a:solidFill>
                <a:latin typeface="微软雅黑" panose="020B0503020204020204" pitchFamily="34" charset="-122"/>
              </a:rPr>
              <a:t>统计物理领域，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一个重要研究方向</a:t>
            </a: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是研究相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变，特别是拓扑相变（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2016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年的诺贝尔物理学奖</a:t>
            </a: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sz="170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。</a:t>
            </a:r>
            <a:endParaRPr lang="en-US" altLang="zh-CN" sz="1700" dirty="0" smtClean="0">
              <a:latin typeface="+mn-ea"/>
            </a:endParaRPr>
          </a:p>
          <a:p>
            <a:pPr>
              <a:spcBef>
                <a:spcPts val="1200"/>
              </a:spcBef>
            </a:pPr>
            <a:endParaRPr lang="en-US" altLang="zh-CN" sz="1700" dirty="0" smtClean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76162"/>
            <a:ext cx="2066285" cy="177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428" y="598276"/>
            <a:ext cx="2176941" cy="180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1323" y="244834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人机围棋大战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64247" y="24713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5576" y="3475"/>
            <a:ext cx="1630568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+mn-ea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+mn-ea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931790"/>
            <a:ext cx="2166826" cy="157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矩形 28"/>
          <p:cNvSpPr/>
          <p:nvPr/>
        </p:nvSpPr>
        <p:spPr>
          <a:xfrm>
            <a:off x="6780428" y="4854850"/>
            <a:ext cx="1853565" cy="251460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/>
          <a:p>
            <a:pPr defTabSz="685800"/>
            <a:r>
              <a:rPr lang="fr-FR" altLang="zh-CN" sz="1200" b="1" dirty="0" smtClean="0">
                <a:solidFill>
                  <a:prstClr val="black"/>
                </a:solidFill>
              </a:rPr>
              <a:t> </a:t>
            </a:r>
            <a:r>
              <a:rPr lang="fr-FR" altLang="zh-CN" sz="1200" b="1" dirty="0">
                <a:solidFill>
                  <a:prstClr val="black"/>
                </a:solidFill>
              </a:rPr>
              <a:t>2017, Science 355, 602.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80312" y="45682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量子多体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979792"/>
            <a:ext cx="2252161" cy="121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矩形 31"/>
          <p:cNvSpPr/>
          <p:nvPr/>
        </p:nvSpPr>
        <p:spPr>
          <a:xfrm>
            <a:off x="4172554" y="4795590"/>
            <a:ext cx="1949891" cy="253914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/>
          <a:p>
            <a:pPr defTabSz="685800"/>
            <a:r>
              <a:rPr lang="it-IT" altLang="zh-CN" sz="1200" b="1" dirty="0" smtClean="0">
                <a:solidFill>
                  <a:prstClr val="black"/>
                </a:solidFill>
              </a:rPr>
              <a:t>2017</a:t>
            </a:r>
            <a:r>
              <a:rPr lang="it-IT" altLang="zh-CN" sz="1200" b="1" dirty="0">
                <a:solidFill>
                  <a:prstClr val="black"/>
                </a:solidFill>
              </a:rPr>
              <a:t>, Chem. </a:t>
            </a:r>
            <a:r>
              <a:rPr lang="it-IT" altLang="zh-CN" sz="1200" b="1" dirty="0">
                <a:solidFill>
                  <a:prstClr val="black"/>
                </a:solidFill>
              </a:rPr>
              <a:t>Sci. 8, 6924.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17330" y="433356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机器学习多体势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03">
        <p:fade/>
      </p:transition>
    </mc:Choice>
    <mc:Fallback>
      <p:transition spd="med" advTm="990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96606" y="935162"/>
            <a:ext cx="1576361" cy="374635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0" tIns="662474" rIns="102071" bIns="662474" numCol="1" spcCol="1270" anchor="t" anchorCtr="0">
            <a:noAutofit/>
          </a:bodyPr>
          <a:lstStyle/>
          <a:p>
            <a:pPr lvl="0" algn="l" defTabSz="711200" rt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b="1" kern="1200" smtClean="0"/>
              <a:t>物质相与相变</a:t>
            </a:r>
            <a:endParaRPr lang="zh-CN" kern="1200"/>
          </a:p>
          <a:p>
            <a:pPr marL="0" lvl="1" algn="l" defTabSz="533400" rtl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sz="1600" kern="1200" smtClean="0"/>
              <a:t>探索物质的</a:t>
            </a:r>
            <a:r>
              <a:rPr lang="zh-CN" sz="1600" b="1" kern="1200" smtClean="0"/>
              <a:t>相和相变</a:t>
            </a:r>
            <a:r>
              <a:rPr lang="zh-CN" sz="1600" kern="1200" smtClean="0"/>
              <a:t>是统计物理中一个传统但仍然活跃的研究方向。</a:t>
            </a:r>
            <a:endParaRPr lang="zh-CN" sz="1600" kern="1200"/>
          </a:p>
        </p:txBody>
      </p:sp>
      <p:sp>
        <p:nvSpPr>
          <p:cNvPr id="3" name="任意多边形 2"/>
          <p:cNvSpPr/>
          <p:nvPr/>
        </p:nvSpPr>
        <p:spPr>
          <a:xfrm>
            <a:off x="4283968" y="1099236"/>
            <a:ext cx="1440160" cy="358228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1" tIns="662474" rIns="102071" bIns="662474" numCol="1" spcCol="1270" anchor="t" anchorCtr="0">
            <a:noAutofit/>
          </a:bodyPr>
          <a:lstStyle/>
          <a:p>
            <a:pPr lvl="0" algn="l" defTabSz="711200" rt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000" b="1" kern="1200" smtClean="0"/>
              <a:t>拓扑相变</a:t>
            </a:r>
            <a:endParaRPr lang="zh-CN" sz="2000" kern="1200"/>
          </a:p>
          <a:p>
            <a:pPr marL="0" lvl="1" algn="l" defTabSz="533400" rtl="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sz="1600" kern="1200" smtClean="0"/>
              <a:t>极低温情况下，平面分子涡旋特征的改变</a:t>
            </a:r>
            <a:r>
              <a:rPr lang="zh-CN" sz="1600" kern="1200" smtClean="0"/>
              <a:t>表明拓扑相变</a:t>
            </a:r>
            <a:endParaRPr lang="zh-CN" sz="1600" kern="1200"/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4"/>
          <a:stretch>
            <a:fillRect/>
          </a:stretch>
        </p:blipFill>
        <p:spPr bwMode="auto">
          <a:xfrm>
            <a:off x="5959469" y="843558"/>
            <a:ext cx="2885582" cy="1530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16"/>
          <p:cNvSpPr txBox="1"/>
          <p:nvPr/>
        </p:nvSpPr>
        <p:spPr>
          <a:xfrm>
            <a:off x="7030746" y="2494907"/>
            <a:ext cx="743027" cy="260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拓扑变化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80" y="871220"/>
            <a:ext cx="2105660" cy="3717925"/>
          </a:xfrm>
          <a:prstGeom prst="rect">
            <a:avLst/>
          </a:prstGeom>
        </p:spPr>
      </p:pic>
      <p:sp>
        <p:nvSpPr>
          <p:cNvPr id="8" name="文本框 19"/>
          <p:cNvSpPr txBox="1"/>
          <p:nvPr/>
        </p:nvSpPr>
        <p:spPr>
          <a:xfrm>
            <a:off x="2834640" y="4681220"/>
            <a:ext cx="624205" cy="294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018"/>
          <a:stretch>
            <a:fillRect/>
          </a:stretch>
        </p:blipFill>
        <p:spPr>
          <a:xfrm>
            <a:off x="5796280" y="2781300"/>
            <a:ext cx="3240405" cy="1776730"/>
          </a:xfrm>
          <a:prstGeom prst="rect">
            <a:avLst/>
          </a:prstGeom>
        </p:spPr>
      </p:pic>
      <p:sp>
        <p:nvSpPr>
          <p:cNvPr id="11" name="文本框 22"/>
          <p:cNvSpPr txBox="1"/>
          <p:nvPr/>
        </p:nvSpPr>
        <p:spPr>
          <a:xfrm>
            <a:off x="6797040" y="4649470"/>
            <a:ext cx="1210945" cy="326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种不同的拓扑相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506217" y="44938"/>
            <a:ext cx="2292934" cy="438580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>
            <a:defPPr>
              <a:defRPr lang="zh-CN"/>
            </a:defPPr>
            <a:lvl1pPr algn="ctr">
              <a:defRPr sz="2500" b="1" kern="0">
                <a:solidFill>
                  <a:srgbClr val="005AD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85800"/>
            <a:r>
              <a:rPr lang="zh-CN" altLang="en-US" sz="2400" dirty="0" smtClean="0">
                <a:solidFill>
                  <a:srgbClr val="0000CC"/>
                </a:solidFill>
              </a:rPr>
              <a:t>相变与拓扑相变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576" y="3475"/>
            <a:ext cx="1630568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+mn-ea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5">
        <p:fade/>
      </p:transition>
    </mc:Choice>
    <mc:Fallback>
      <p:transition spd="med" advTm="7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911777" y="44938"/>
            <a:ext cx="1481815" cy="438580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>
            <a:defPPr>
              <a:defRPr lang="zh-CN"/>
            </a:defPPr>
            <a:lvl1pPr algn="ctr">
              <a:defRPr sz="2500" b="1" kern="0">
                <a:solidFill>
                  <a:srgbClr val="005AD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85800"/>
            <a:r>
              <a:rPr lang="en-US" altLang="zh-CN" sz="2400" dirty="0" err="1" smtClean="0">
                <a:solidFill>
                  <a:srgbClr val="0000CC"/>
                </a:solidFill>
              </a:rPr>
              <a:t>Ising</a:t>
            </a:r>
            <a:r>
              <a:rPr lang="en-US" altLang="zh-CN" sz="2400" dirty="0" smtClean="0">
                <a:solidFill>
                  <a:srgbClr val="0000CC"/>
                </a:solidFill>
              </a:rPr>
              <a:t> </a:t>
            </a:r>
            <a:r>
              <a:rPr lang="zh-CN" altLang="en-US" sz="2400" dirty="0" smtClean="0">
                <a:solidFill>
                  <a:srgbClr val="0000CC"/>
                </a:solidFill>
              </a:rPr>
              <a:t>模型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pic>
        <p:nvPicPr>
          <p:cNvPr id="5124" name="Picture 4" descr="https://iknow-pic.cdn.bcebos.com/7dd98d1001e939015bde4d9676ec54e737d196b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232" y="699857"/>
            <a:ext cx="1358828" cy="78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2103" y="822654"/>
            <a:ext cx="19888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1600" b="1" dirty="0" err="1">
                <a:solidFill>
                  <a:srgbClr val="FF0000"/>
                </a:solidFill>
              </a:rPr>
              <a:t>Ising</a:t>
            </a:r>
            <a:r>
              <a:rPr lang="en-US" altLang="zh-CN" sz="1600" b="1" dirty="0">
                <a:solidFill>
                  <a:srgbClr val="FF0000"/>
                </a:solidFill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</a:rPr>
              <a:t>模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型哈密顿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量 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01" y="1237878"/>
            <a:ext cx="22479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86" y="717316"/>
            <a:ext cx="4032448" cy="115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7" y="2583984"/>
            <a:ext cx="141785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83984"/>
            <a:ext cx="1368152" cy="175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65" y="2023110"/>
            <a:ext cx="1939290" cy="289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7919" y="45430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顺铁磁</a:t>
            </a: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4678" y="45430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顺铁磁</a:t>
            </a: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56176" y="258398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铁磁</a:t>
            </a: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176" y="424568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铁磁</a:t>
            </a: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103" y="2175543"/>
            <a:ext cx="3709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00FF"/>
                </a:solidFill>
              </a:rPr>
              <a:t>Spontaneous symmetry breaking</a:t>
            </a:r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56123" y="2550808"/>
            <a:ext cx="2208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“</a:t>
            </a:r>
            <a:r>
              <a:rPr lang="en-US" altLang="zh-CN" sz="1600" dirty="0" smtClean="0">
                <a:solidFill>
                  <a:srgbClr val="0000FF"/>
                </a:solidFill>
              </a:rPr>
              <a:t>Spontaneous </a:t>
            </a:r>
            <a:r>
              <a:rPr lang="en-US" altLang="zh-CN" sz="1600" dirty="0">
                <a:solidFill>
                  <a:srgbClr val="0000FF"/>
                </a:solidFill>
              </a:rPr>
              <a:t>symmetry </a:t>
            </a:r>
            <a:r>
              <a:rPr lang="en-US" altLang="zh-CN" sz="1600" dirty="0" smtClean="0">
                <a:solidFill>
                  <a:srgbClr val="0000FF"/>
                </a:solidFill>
              </a:rPr>
              <a:t>breaking </a:t>
            </a:r>
            <a:r>
              <a:rPr lang="zh-CN" altLang="en-US" sz="1600" dirty="0" smtClean="0">
                <a:solidFill>
                  <a:srgbClr val="0000FF"/>
                </a:solidFill>
              </a:rPr>
              <a:t>”</a:t>
            </a:r>
            <a:endParaRPr lang="en-US" altLang="zh-CN" sz="1600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是统计力学和凝聚态物理的重要概念</a:t>
            </a:r>
            <a:endParaRPr lang="zh-CN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755576" y="3475"/>
            <a:ext cx="1630568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+mn-ea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6235" y="6159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 Ising, Beitrag zur Theorie des Ferromagnetismus, Z. Phys. 31, 253 (1925).</a:t>
            </a:r>
            <a:endParaRPr lang="zh-CN" altLang="en-US" sz="12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0">
        <p:fade/>
      </p:transition>
    </mc:Choice>
    <mc:Fallback>
      <p:transition spd="med" advTm="3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924602" y="44938"/>
            <a:ext cx="1456166" cy="438580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>
            <a:defPPr>
              <a:defRPr lang="zh-CN"/>
            </a:defPPr>
            <a:lvl1pPr algn="ctr">
              <a:defRPr sz="2500" b="1" kern="0">
                <a:solidFill>
                  <a:srgbClr val="005AD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85800"/>
            <a:r>
              <a:rPr lang="en-US" altLang="zh-CN" sz="2400" dirty="0" smtClean="0">
                <a:solidFill>
                  <a:srgbClr val="0000CC"/>
                </a:solidFill>
              </a:rPr>
              <a:t>XY - </a:t>
            </a:r>
            <a:r>
              <a:rPr lang="zh-CN" altLang="en-US" sz="2400" dirty="0" smtClean="0">
                <a:solidFill>
                  <a:srgbClr val="0000CC"/>
                </a:solidFill>
              </a:rPr>
              <a:t>模型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381" y="627084"/>
            <a:ext cx="174117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Ising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模型的</a:t>
            </a:r>
            <a:r>
              <a:rPr lang="zh-CN" altLang="en-US" sz="1600" dirty="0" smtClean="0"/>
              <a:t>推广</a:t>
            </a:r>
            <a:endParaRPr lang="zh-CN" altLang="en-US" sz="1600" dirty="0" smtClean="0"/>
          </a:p>
        </p:txBody>
      </p:sp>
      <p:sp>
        <p:nvSpPr>
          <p:cNvPr id="4" name="矩形 3"/>
          <p:cNvSpPr/>
          <p:nvPr/>
        </p:nvSpPr>
        <p:spPr>
          <a:xfrm>
            <a:off x="125899" y="620635"/>
            <a:ext cx="1048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1600" b="1" dirty="0" smtClean="0">
                <a:solidFill>
                  <a:srgbClr val="FF0000"/>
                </a:solidFill>
              </a:rPr>
              <a:t>XY - </a:t>
            </a:r>
            <a:r>
              <a:rPr lang="zh-CN" altLang="en-US" sz="1600" b="1" dirty="0">
                <a:solidFill>
                  <a:srgbClr val="FF0000"/>
                </a:solidFill>
              </a:rPr>
              <a:t>模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型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3" y="1022133"/>
            <a:ext cx="6264696" cy="73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694" y="1851723"/>
            <a:ext cx="39611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= 0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时，所有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格点自旋朝向相同 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铁磁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T=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∞ 时，所有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格点自旋方向随机 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顺磁</a:t>
            </a:r>
            <a:endParaRPr lang="zh-CN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4626" y="4708024"/>
            <a:ext cx="570611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低温和高温相存在的拓扑相变点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Tc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，怎么用机器学习确定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Tc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？</a:t>
            </a:r>
            <a:endParaRPr lang="zh-CN" alt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lum bright="-42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" y="2643505"/>
            <a:ext cx="2736850" cy="1801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lum bright="-12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 t="2827" r="-294" b="-8792"/>
          <a:stretch>
            <a:fillRect/>
          </a:stretch>
        </p:blipFill>
        <p:spPr bwMode="auto">
          <a:xfrm>
            <a:off x="4932045" y="1923415"/>
            <a:ext cx="4121150" cy="283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755576" y="3475"/>
            <a:ext cx="1630568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+mn-ea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+mn-ea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64" y="2859429"/>
            <a:ext cx="1724025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10" y="3363786"/>
            <a:ext cx="1908823" cy="79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2843494" y="4262790"/>
            <a:ext cx="2141933" cy="338554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00FF"/>
                </a:solidFill>
              </a:rPr>
              <a:t>铁</a:t>
            </a:r>
            <a:r>
              <a:rPr lang="zh-CN" altLang="en-US" sz="1600" b="1" dirty="0" smtClean="0">
                <a:solidFill>
                  <a:srgbClr val="0000FF"/>
                </a:solidFill>
              </a:rPr>
              <a:t>磁</a:t>
            </a:r>
            <a:r>
              <a:rPr lang="zh-CN" altLang="en-US" sz="1600" b="1" dirty="0">
                <a:solidFill>
                  <a:srgbClr val="0000FF"/>
                </a:solidFill>
              </a:rPr>
              <a:t>相</a:t>
            </a:r>
            <a:r>
              <a:rPr lang="zh-CN" altLang="en-US" sz="1600" b="1" dirty="0" smtClean="0">
                <a:solidFill>
                  <a:srgbClr val="0000FF"/>
                </a:solidFill>
              </a:rPr>
              <a:t>变 </a:t>
            </a:r>
            <a:r>
              <a:rPr lang="en-US" altLang="zh-CN" sz="16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16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拓扑相变</a:t>
            </a:r>
            <a:endParaRPr lang="zh-CN" altLang="en-US" sz="1600" b="1" dirty="0">
              <a:solidFill>
                <a:srgbClr val="0000F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370" y="1022350"/>
            <a:ext cx="1069340" cy="7359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10" y="1854835"/>
            <a:ext cx="821690" cy="826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7">
        <p:fade/>
      </p:transition>
    </mc:Choice>
    <mc:Fallback>
      <p:transition spd="med" advTm="3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670340" y="44938"/>
            <a:ext cx="1964690" cy="436245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>
            <a:defPPr>
              <a:defRPr lang="zh-CN"/>
            </a:defPPr>
            <a:lvl1pPr algn="ctr">
              <a:defRPr sz="2500" b="1" kern="0">
                <a:solidFill>
                  <a:srgbClr val="005AD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85800"/>
            <a:r>
              <a:rPr lang="zh-CN" altLang="en-US" sz="2400" dirty="0">
                <a:solidFill>
                  <a:srgbClr val="0000CC"/>
                </a:solidFill>
              </a:rPr>
              <a:t>晶格渗流</a:t>
            </a:r>
            <a:r>
              <a:rPr lang="zh-CN" altLang="en-US" sz="2400" dirty="0">
                <a:solidFill>
                  <a:srgbClr val="0000CC"/>
                </a:solidFill>
              </a:rPr>
              <a:t>模型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899" y="620635"/>
            <a:ext cx="76219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600" b="1" dirty="0">
                <a:solidFill>
                  <a:srgbClr val="FF0000"/>
                </a:solidFill>
              </a:rPr>
              <a:t>点渗流：按照一定概率</a:t>
            </a:r>
            <a:r>
              <a:rPr lang="en-US" altLang="zh-CN" sz="1600" b="1" dirty="0">
                <a:solidFill>
                  <a:srgbClr val="FF0000"/>
                </a:solidFill>
              </a:rPr>
              <a:t>p</a:t>
            </a:r>
            <a:r>
              <a:rPr lang="zh-CN" altLang="en-US" sz="1600" b="1" dirty="0">
                <a:solidFill>
                  <a:srgbClr val="FF0000"/>
                </a:solidFill>
              </a:rPr>
              <a:t>扫描晶格上的所有格点，并将其状态设置为占据或者不</a:t>
            </a:r>
            <a:r>
              <a:rPr lang="zh-CN" altLang="en-US" sz="1600" b="1" dirty="0">
                <a:solidFill>
                  <a:srgbClr val="FF0000"/>
                </a:solidFill>
              </a:rPr>
              <a:t>占据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5576" y="3475"/>
            <a:ext cx="1630568" cy="551815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b="1" dirty="0">
                <a:solidFill>
                  <a:srgbClr val="157E9F"/>
                </a:solidFill>
                <a:latin typeface="+mn-ea"/>
              </a:rPr>
              <a:t>研究背景</a:t>
            </a:r>
            <a:endParaRPr lang="zh-CN" altLang="en-US" sz="2100" b="1" dirty="0">
              <a:solidFill>
                <a:srgbClr val="157E9F"/>
              </a:solidFill>
              <a:latin typeface="+mn-ea"/>
            </a:endParaRPr>
          </a:p>
        </p:txBody>
      </p:sp>
      <p:pic>
        <p:nvPicPr>
          <p:cNvPr id="6" name="图片 5" descr="Q~HC2VB_{~KEU2$2G05H%J2"/>
          <p:cNvPicPr>
            <a:picLocks noChangeAspect="1"/>
          </p:cNvPicPr>
          <p:nvPr/>
        </p:nvPicPr>
        <p:blipFill>
          <a:blip r:embed="rId1"/>
          <a:srcRect l="3037" t="2654" r="5017" b="57519"/>
          <a:stretch>
            <a:fillRect/>
          </a:stretch>
        </p:blipFill>
        <p:spPr>
          <a:xfrm>
            <a:off x="611505" y="987425"/>
            <a:ext cx="4116705" cy="1401445"/>
          </a:xfrm>
          <a:prstGeom prst="rect">
            <a:avLst/>
          </a:prstGeom>
        </p:spPr>
      </p:pic>
      <p:pic>
        <p:nvPicPr>
          <p:cNvPr id="8" name="图片 7" descr="Q~HC2VB_{~KEU2$2G05H%J2"/>
          <p:cNvPicPr>
            <a:picLocks noChangeAspect="1"/>
          </p:cNvPicPr>
          <p:nvPr/>
        </p:nvPicPr>
        <p:blipFill>
          <a:blip r:embed="rId1"/>
          <a:srcRect l="17376" t="42950" r="20788" b="15635"/>
          <a:stretch>
            <a:fillRect/>
          </a:stretch>
        </p:blipFill>
        <p:spPr>
          <a:xfrm>
            <a:off x="4728210" y="984885"/>
            <a:ext cx="2768600" cy="14192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7405" y="2427605"/>
            <a:ext cx="6266180" cy="275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pPr algn="l"/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200" b="1" baseline="-25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0.45,                   0.55,                     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0.59,    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0.65,                      0.75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96979" y="1164830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pPr defTabSz="685800"/>
            <a:r>
              <a:rPr lang="zh-CN" altLang="en-US" sz="1200" b="1" dirty="0">
                <a:solidFill>
                  <a:srgbClr val="FF0000"/>
                </a:solidFill>
              </a:rPr>
              <a:t>白色：不占据格点</a:t>
            </a:r>
            <a:endParaRPr lang="zh-CN" altLang="en-US" sz="1200" b="1" dirty="0">
              <a:solidFill>
                <a:srgbClr val="FF0000"/>
              </a:solidFill>
            </a:endParaRPr>
          </a:p>
          <a:p>
            <a:pPr defTabSz="685800"/>
            <a:r>
              <a:rPr lang="zh-CN" altLang="en-US" sz="1200" b="1" dirty="0">
                <a:solidFill>
                  <a:srgbClr val="FF0000"/>
                </a:solidFill>
              </a:rPr>
              <a:t>灰</a:t>
            </a:r>
            <a:r>
              <a:rPr lang="zh-CN" altLang="en-US" sz="1200" b="1" dirty="0">
                <a:solidFill>
                  <a:srgbClr val="FF0000"/>
                </a:solidFill>
              </a:rPr>
              <a:t>色：占据格点</a:t>
            </a:r>
            <a:endParaRPr lang="zh-CN" altLang="en-US" sz="1200" b="1" dirty="0">
              <a:solidFill>
                <a:srgbClr val="FF0000"/>
              </a:solidFill>
            </a:endParaRPr>
          </a:p>
          <a:p>
            <a:pPr defTabSz="685800"/>
            <a:r>
              <a:rPr lang="zh-CN" altLang="en-US" sz="1200" b="1" dirty="0">
                <a:solidFill>
                  <a:srgbClr val="FF0000"/>
                </a:solidFill>
              </a:rPr>
              <a:t>黑色：最大渗流团簇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75965" y="413385"/>
            <a:ext cx="27425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Broadbent and Hammersly，</a:t>
            </a:r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endParaRPr lang="en-US" altLang="zh-CN" sz="12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9869" y="2821545"/>
            <a:ext cx="8866505" cy="2306955"/>
          </a:xfrm>
          <a:prstGeom prst="rect">
            <a:avLst/>
          </a:prstGeom>
        </p:spPr>
        <p:txBody>
          <a:bodyPr wrap="none">
            <a:spAutoFit/>
          </a:bodyPr>
          <a:p>
            <a:pPr algn="l" defTabSz="685800"/>
            <a:r>
              <a:rPr lang="en-US" altLang="zh-CN" sz="1600" u="heavy" dirty="0">
                <a:solidFill>
                  <a:srgbClr val="FF0000"/>
                </a:solidFill>
              </a:rPr>
              <a:t>p=0.59, </a:t>
            </a:r>
            <a:r>
              <a:rPr lang="zh-CN" altLang="en-US" sz="1600" u="heavy" dirty="0">
                <a:solidFill>
                  <a:srgbClr val="FF0000"/>
                </a:solidFill>
              </a:rPr>
              <a:t>存在</a:t>
            </a:r>
            <a:r>
              <a:rPr lang="zh-CN" altLang="en-US" sz="1600" b="1" u="heavy" dirty="0">
                <a:solidFill>
                  <a:srgbClr val="0000FF"/>
                </a:solidFill>
              </a:rPr>
              <a:t>跨越</a:t>
            </a:r>
            <a:r>
              <a:rPr lang="zh-CN" altLang="en-US" sz="1600" u="heavy" dirty="0">
                <a:solidFill>
                  <a:srgbClr val="FF0000"/>
                </a:solidFill>
              </a:rPr>
              <a:t>整个晶格的巨集团，达到渗流，</a:t>
            </a:r>
            <a:endParaRPr lang="zh-CN" altLang="en-US" sz="1600" u="heavy" dirty="0">
              <a:solidFill>
                <a:srgbClr val="FF0000"/>
              </a:solidFill>
            </a:endParaRPr>
          </a:p>
          <a:p>
            <a:pPr algn="l" defTabSz="685800"/>
            <a:r>
              <a:rPr lang="zh-CN" altLang="en-US" sz="1600" u="heavy" dirty="0">
                <a:solidFill>
                  <a:srgbClr val="FF0000"/>
                </a:solidFill>
              </a:rPr>
              <a:t>特征是非局域的，格点间状态是以</a:t>
            </a:r>
            <a:r>
              <a:rPr lang="zh-CN" altLang="en-US" sz="1600" b="1" u="heavy" dirty="0">
                <a:solidFill>
                  <a:srgbClr val="0000FF"/>
                </a:solidFill>
              </a:rPr>
              <a:t>不相关</a:t>
            </a:r>
            <a:r>
              <a:rPr lang="zh-CN" altLang="en-US" sz="1600" u="heavy" dirty="0">
                <a:solidFill>
                  <a:srgbClr val="FF0000"/>
                </a:solidFill>
              </a:rPr>
              <a:t>的方式</a:t>
            </a:r>
            <a:endParaRPr lang="zh-CN" altLang="en-US" sz="1600" u="heavy" dirty="0">
              <a:solidFill>
                <a:srgbClr val="FF0000"/>
              </a:solidFill>
            </a:endParaRPr>
          </a:p>
          <a:p>
            <a:pPr algn="l" defTabSz="685800"/>
            <a:r>
              <a:rPr lang="zh-CN" altLang="en-US" sz="1600" u="heavy" dirty="0">
                <a:solidFill>
                  <a:srgbClr val="FF0000"/>
                </a:solidFill>
              </a:rPr>
              <a:t>生成的。</a:t>
            </a:r>
            <a:endParaRPr lang="zh-CN" altLang="en-US" sz="1600" u="heavy" dirty="0">
              <a:solidFill>
                <a:srgbClr val="FF0000"/>
              </a:solidFill>
            </a:endParaRPr>
          </a:p>
          <a:p>
            <a:pPr algn="l" defTabSz="685800"/>
            <a:r>
              <a:rPr lang="zh-CN" altLang="en-US" sz="1600" b="1" dirty="0">
                <a:solidFill>
                  <a:srgbClr val="FF0000"/>
                </a:solidFill>
              </a:rPr>
              <a:t>重要</a:t>
            </a:r>
            <a:r>
              <a:rPr lang="zh-CN" altLang="en-US" sz="1600" b="1" dirty="0">
                <a:solidFill>
                  <a:srgbClr val="0000FF"/>
                </a:solidFill>
              </a:rPr>
              <a:t>：其它晶格统计物理模型均可以表示成渗流模型框架</a:t>
            </a:r>
            <a:endParaRPr lang="zh-CN" altLang="en-US" sz="1600" b="1" dirty="0">
              <a:solidFill>
                <a:srgbClr val="0000FF"/>
              </a:solidFill>
            </a:endParaRPr>
          </a:p>
          <a:p>
            <a:pPr algn="l" defTabSz="685800"/>
            <a:r>
              <a:rPr lang="en-US" altLang="zh-CN" sz="1600" b="1" dirty="0">
                <a:solidFill>
                  <a:srgbClr val="0000FF"/>
                </a:solidFill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</a:rPr>
              <a:t>）</a:t>
            </a:r>
            <a:r>
              <a:rPr lang="en-US" altLang="zh-CN" sz="1600" b="1" dirty="0">
                <a:solidFill>
                  <a:srgbClr val="0000FF"/>
                </a:solidFill>
              </a:rPr>
              <a:t>Ising</a:t>
            </a:r>
            <a:r>
              <a:rPr lang="zh-CN" altLang="en-US" sz="1600" b="1" dirty="0">
                <a:solidFill>
                  <a:srgbClr val="0000FF"/>
                </a:solidFill>
              </a:rPr>
              <a:t>模型</a:t>
            </a:r>
            <a:endParaRPr lang="zh-CN" altLang="en-US" sz="1600" b="1" dirty="0">
              <a:solidFill>
                <a:srgbClr val="0000FF"/>
              </a:solidFill>
            </a:endParaRPr>
          </a:p>
          <a:p>
            <a:pPr algn="l" defTabSz="685800"/>
            <a:r>
              <a:rPr lang="en-US" altLang="zh-CN" sz="1600" b="1" dirty="0">
                <a:solidFill>
                  <a:srgbClr val="0000FF"/>
                </a:solidFill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</a:rPr>
              <a:t>）</a:t>
            </a:r>
            <a:r>
              <a:rPr lang="en-US" altLang="zh-CN" sz="1600" b="1" dirty="0">
                <a:solidFill>
                  <a:srgbClr val="0000FF"/>
                </a:solidFill>
              </a:rPr>
              <a:t>XY</a:t>
            </a:r>
            <a:r>
              <a:rPr lang="zh-CN" altLang="en-US" sz="1600" b="1" dirty="0">
                <a:solidFill>
                  <a:srgbClr val="0000FF"/>
                </a:solidFill>
              </a:rPr>
              <a:t>模型</a:t>
            </a:r>
            <a:endParaRPr lang="zh-CN" altLang="en-US" sz="1600" b="1" dirty="0">
              <a:solidFill>
                <a:srgbClr val="0000FF"/>
              </a:solidFill>
            </a:endParaRPr>
          </a:p>
          <a:p>
            <a:pPr algn="l" defTabSz="685800"/>
            <a:r>
              <a:rPr lang="en-US" altLang="zh-CN" sz="1600" b="1" dirty="0">
                <a:solidFill>
                  <a:srgbClr val="0000FF"/>
                </a:solidFill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</a:rPr>
              <a:t>）</a:t>
            </a:r>
            <a:r>
              <a:rPr lang="en-US" altLang="zh-CN" sz="1600" b="1" dirty="0">
                <a:solidFill>
                  <a:srgbClr val="0000FF"/>
                </a:solidFill>
              </a:rPr>
              <a:t>Potts</a:t>
            </a:r>
            <a:r>
              <a:rPr lang="zh-CN" altLang="en-US" sz="1600" b="1" dirty="0">
                <a:solidFill>
                  <a:srgbClr val="0000FF"/>
                </a:solidFill>
              </a:rPr>
              <a:t>模型等</a:t>
            </a:r>
            <a:r>
              <a:rPr lang="en-US" altLang="zh-CN" sz="1600" b="1" dirty="0">
                <a:solidFill>
                  <a:srgbClr val="0000FF"/>
                </a:solidFill>
              </a:rPr>
              <a:t>   </a:t>
            </a:r>
            <a:endParaRPr lang="zh-CN" altLang="en-US" sz="1600" b="1" dirty="0">
              <a:solidFill>
                <a:srgbClr val="0000FF"/>
              </a:solidFill>
            </a:endParaRPr>
          </a:p>
          <a:p>
            <a:pPr algn="l" defTabSz="685800"/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方案：把自旋相同的格点，按照一定概率连接在一起，系统形成很多团簇</a:t>
            </a:r>
            <a:endParaRPr lang="zh-CN" altLang="en-US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685800"/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这些团簇的几何性质，比如团簇大小的涨落恰好可反映出热力学相变点的位置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</a:t>
            </a:r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105, 024144 (2022)</a:t>
            </a:r>
            <a:endParaRPr lang="zh-CN" altLang="en-US" sz="12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 descr="TP%`L~LL)X_8W{{X(FIJ6A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2821305"/>
            <a:ext cx="3205480" cy="1703705"/>
          </a:xfrm>
          <a:prstGeom prst="rect">
            <a:avLst/>
          </a:prstGeom>
        </p:spPr>
      </p:pic>
      <p:pic>
        <p:nvPicPr>
          <p:cNvPr id="18" name="图片 17" descr="7HT96ZM1EP51XY[}_REZZ%U"/>
          <p:cNvPicPr>
            <a:picLocks noChangeAspect="1"/>
          </p:cNvPicPr>
          <p:nvPr/>
        </p:nvPicPr>
        <p:blipFill>
          <a:blip r:embed="rId3"/>
          <a:srcRect l="26845" t="84613" r="18034" b="2437"/>
          <a:stretch>
            <a:fillRect/>
          </a:stretch>
        </p:blipFill>
        <p:spPr>
          <a:xfrm>
            <a:off x="6156325" y="81915"/>
            <a:ext cx="1958340" cy="53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7">
        <p:fade/>
      </p:transition>
    </mc:Choice>
    <mc:Fallback>
      <p:transition spd="med" advTm="3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p="http://schemas.openxmlformats.org/presentationml/2006/main">
  <p:tag name="TIMING" val="|1|0|0|0|0|0|0|0|0"/>
</p:tagLst>
</file>

<file path=ppt/tags/tag3.xml><?xml version="1.0" encoding="utf-8"?>
<p:tagLst xmlns:p="http://schemas.openxmlformats.org/presentationml/2006/main">
  <p:tag name="TIMING" val="|0|0|0|0|0|0|0|0|0|0"/>
</p:tagLst>
</file>

<file path=ppt/tags/tag4.xml><?xml version="1.0" encoding="utf-8"?>
<p:tagLst xmlns:p="http://schemas.openxmlformats.org/presentationml/2006/main">
  <p:tag name="TIMING" val="|0|0"/>
</p:tagLst>
</file>

<file path=ppt/tags/tag5.xml><?xml version="1.0" encoding="utf-8"?>
<p:tagLst xmlns:p="http://schemas.openxmlformats.org/presentationml/2006/main">
  <p:tag name="KSO_WM_UNIT_PLACING_PICTURE_USER_VIEWPORT" val="{&quot;height&quot;:8532,&quot;width&quot;:12696}"/>
</p:tagLst>
</file>

<file path=ppt/tags/tag6.xml><?xml version="1.0" encoding="utf-8"?>
<p:tagLst xmlns:p="http://schemas.openxmlformats.org/presentationml/2006/main">
  <p:tag name="KSO_WM_UNIT_TABLE_BEAUTIFY" val="smartTable{9f4b7547-f2f0-4299-ab91-e3eb34a1bcfd}"/>
</p:tagLst>
</file>

<file path=ppt/tags/tag7.xml><?xml version="1.0" encoding="utf-8"?>
<p:tagLst xmlns:p="http://schemas.openxmlformats.org/presentationml/2006/main">
  <p:tag name="KSO_WM_UNIT_PLACING_PICTURE_USER_VIEWPORT" val="{&quot;height&quot;:5928,&quot;width&quot;:6641}"/>
</p:tagLst>
</file>

<file path=ppt/tags/tag8.xml><?xml version="1.0" encoding="utf-8"?>
<p:tagLst xmlns:p="http://schemas.openxmlformats.org/presentationml/2006/main">
  <p:tag name="KSO_WM_UNIT_TABLE_BEAUTIFY" val="smartTable{5b612b1a-1b1b-4531-8bec-9807f6442ee3}"/>
  <p:tag name="TABLE_ENDDRAG_ORIGIN_RECT" val="428*213"/>
  <p:tag name="TABLE_ENDDRAG_RECT" val="19*73*428*213"/>
</p:tagLst>
</file>

<file path=ppt/tags/tag9.xml><?xml version="1.0" encoding="utf-8"?>
<p:tagLst xmlns:p="http://schemas.openxmlformats.org/presentationml/2006/main">
  <p:tag name="ISPRING_PRESENTATION_TITLE" val="第一PPT模板网-WWW.1PPT.COM"/>
  <p:tag name="COMMONDATA" val="eyJoZGlkIjoiMWQyMmI3YzFhZjhmODM0NTYxOGZjYjExYzIyMTBlYTAifQ==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C394C"/>
      </a:accent1>
      <a:accent2>
        <a:srgbClr val="0083B4"/>
      </a:accent2>
      <a:accent3>
        <a:srgbClr val="2C394C"/>
      </a:accent3>
      <a:accent4>
        <a:srgbClr val="0083B4"/>
      </a:accent4>
      <a:accent5>
        <a:srgbClr val="2C394C"/>
      </a:accent5>
      <a:accent6>
        <a:srgbClr val="0083B4"/>
      </a:accent6>
      <a:hlink>
        <a:srgbClr val="2C394C"/>
      </a:hlink>
      <a:folHlink>
        <a:srgbClr val="0083B4"/>
      </a:folHlink>
    </a:clrScheme>
    <a:fontScheme name="3neoysxa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1600" b="1" dirty="0">
            <a:solidFill>
              <a:srgbClr val="0000FF"/>
            </a:solidFill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TM03457515[[fn=风景]]</Template>
  <TotalTime>0</TotalTime>
  <Words>5552</Words>
  <Application>WPS 演示</Application>
  <PresentationFormat>全屏显示(16:9)</PresentationFormat>
  <Paragraphs>555</Paragraphs>
  <Slides>32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U.S. 101</vt:lpstr>
      <vt:lpstr>Segoe Print</vt:lpstr>
      <vt:lpstr>Roboto</vt:lpstr>
      <vt:lpstr>Open Sans Light</vt:lpstr>
      <vt:lpstr>Yu Gothic UI Light</vt:lpstr>
      <vt:lpstr>Calibri</vt:lpstr>
      <vt:lpstr>华文中宋</vt:lpstr>
      <vt:lpstr>方正清刻本悦宋简体</vt:lpstr>
      <vt:lpstr>Times New Roman</vt:lpstr>
      <vt:lpstr>华文楷体</vt:lpstr>
      <vt:lpstr>Calibri</vt:lpstr>
      <vt:lpstr>Arial Unicode MS</vt:lpstr>
      <vt:lpstr>Cambria Math</vt:lpstr>
      <vt:lpstr>Cambria Math</vt:lpstr>
      <vt:lpstr>第一PPT，www.1ppt.com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</dc:creator>
  <cp:keywords>第一PPT模板网-WWW.1PPT.COM</cp:keywords>
  <cp:lastModifiedBy>张万舟</cp:lastModifiedBy>
  <cp:revision>1204</cp:revision>
  <dcterms:created xsi:type="dcterms:W3CDTF">2015-12-11T17:46:00Z</dcterms:created>
  <dcterms:modified xsi:type="dcterms:W3CDTF">2022-05-30T01:34:38Z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BBCD087982DD491497C8A776CCB11152</vt:lpwstr>
  </property>
  <property fmtid="{D5CDD505-2E9C-101B-9397-08002B2CF9AE}" pid="3" name="KSOProductBuildVer">
    <vt:lpwstr>2052-11.1.0.11744</vt:lpwstr>
  </property>
</Properties>
</file>